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837" r:id="rId2"/>
    <p:sldMasterId id="2147483835" r:id="rId3"/>
    <p:sldMasterId id="2147483751" r:id="rId4"/>
    <p:sldMasterId id="2147483787" r:id="rId5"/>
    <p:sldMasterId id="2147483776" r:id="rId6"/>
    <p:sldMasterId id="2147483808" r:id="rId7"/>
    <p:sldMasterId id="2147483820" r:id="rId8"/>
  </p:sldMasterIdLst>
  <p:notesMasterIdLst>
    <p:notesMasterId r:id="rId22"/>
  </p:notesMasterIdLst>
  <p:sldIdLst>
    <p:sldId id="267" r:id="rId9"/>
    <p:sldId id="283" r:id="rId10"/>
    <p:sldId id="289" r:id="rId11"/>
    <p:sldId id="290" r:id="rId12"/>
    <p:sldId id="291" r:id="rId13"/>
    <p:sldId id="298" r:id="rId14"/>
    <p:sldId id="284" r:id="rId15"/>
    <p:sldId id="296" r:id="rId16"/>
    <p:sldId id="297" r:id="rId17"/>
    <p:sldId id="295" r:id="rId18"/>
    <p:sldId id="299" r:id="rId19"/>
    <p:sldId id="293" r:id="rId20"/>
    <p:sldId id="277" r:id="rId21"/>
  </p:sldIdLst>
  <p:sldSz cx="12192000" cy="6858000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3817" autoAdjust="0"/>
  </p:normalViewPr>
  <p:slideViewPr>
    <p:cSldViewPr snapToGrid="0" showGuides="1">
      <p:cViewPr varScale="1">
        <p:scale>
          <a:sx n="70" d="100"/>
          <a:sy n="70" d="100"/>
        </p:scale>
        <p:origin x="660" y="4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47" d="100"/>
          <a:sy n="47" d="100"/>
        </p:scale>
        <p:origin x="2800" y="5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47F81-45BC-4B55-BF78-CEDA8C87DBD7}" type="datetimeFigureOut">
              <a:rPr lang="fi-FI" smtClean="0"/>
              <a:t>29.7.2022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97B14-1F88-4453-9969-0486C16AAA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227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3C3999-1526-4A19-945D-F79D2F187D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Pääotsikko aina logon kanssa</a:t>
            </a:r>
          </a:p>
        </p:txBody>
      </p:sp>
    </p:spTree>
    <p:extLst>
      <p:ext uri="{BB962C8B-B14F-4D97-AF65-F5344CB8AC3E}">
        <p14:creationId xmlns:p14="http://schemas.microsoft.com/office/powerpoint/2010/main" val="163137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7E0C3E-F52B-4352-9CAD-191A29327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A84438-354D-4E38-BAAC-304305FF3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2DE7809-3A20-4987-81CF-7CE651643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D9680F-E952-4D11-9737-3E75FAFDB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29.7.2022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875D4FC-738E-449B-9FFD-4DDDA33C5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B945A6D-E993-48A8-AC09-299F9C76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964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27D323-D09E-4FE8-8BFA-25B726A1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A447047-2B30-4C15-8B08-6C130CB4A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1B9558-4A00-4F2A-92A6-46BECB864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5490000-70E6-4DD1-A25B-2393C6336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4E9000A-9B50-4AE8-9A40-0D41D9781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D8C2DDA-6CFE-4EE6-A862-BABD4CFF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29.7.2022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81EEF58-1DAF-4FFB-98AB-1DBF979C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8798ED7-FE5C-431D-B8F8-60D3619F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597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3E4DBBA-FA7F-4A54-8F23-3F9B09CC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A420-5AD8-4C3F-9F02-208C20551794}" type="datetimeFigureOut">
              <a:rPr lang="fi-FI" smtClean="0"/>
              <a:t>29.7.2022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6CAAACE-59F7-4133-AD5D-8437B027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9B549E8-767E-43FC-81D5-1E472635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49C0C-01F7-4116-B8F5-1ACA68130D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5960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686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59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444043-591A-405E-B1EE-55E805A79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Piiri 107-A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93056E-DD84-48E4-96B4-34008FF3B99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perustyyliä</a:t>
            </a:r>
          </a:p>
        </p:txBody>
      </p:sp>
    </p:spTree>
    <p:extLst>
      <p:ext uri="{BB962C8B-B14F-4D97-AF65-F5344CB8AC3E}">
        <p14:creationId xmlns:p14="http://schemas.microsoft.com/office/powerpoint/2010/main" val="150638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D3BE03-2970-414A-BE04-18F4CB3997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Pääotsikko aina logon kanssa</a:t>
            </a:r>
          </a:p>
        </p:txBody>
      </p:sp>
    </p:spTree>
    <p:extLst>
      <p:ext uri="{BB962C8B-B14F-4D97-AF65-F5344CB8AC3E}">
        <p14:creationId xmlns:p14="http://schemas.microsoft.com/office/powerpoint/2010/main" val="340332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9949E9-1791-4294-BA79-F9F0F372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44C798-9455-41C2-8F71-524553C83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CB24F6A-3DFE-412F-913D-DE9054BE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29.7.2022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B1999B-74A9-4EC4-9183-00F2E777C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BB7D105-DFF1-410A-BE31-425884679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655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7B0FB6-5C07-473E-9BDA-371E0A47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C50BEB3-21C5-4EE2-8DC3-CD6E884B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29.7.2022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8CD446D-3330-4B0B-AAC8-4407EEAAB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A16A05F-E6E9-4468-AB6B-49585C9F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112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D8EBD8-B6EF-4F80-B6EA-21BCA664C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8AE904-1E21-4608-A956-E6A19D2C4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6352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A33DC89-F7DE-44B9-8E2A-7C88AB77E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CE5CF19-1C2B-4796-BC55-0F548A3F3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29.7.2022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4449FB4-5995-481E-B2F3-D3C6DD47E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CC45554-81C8-4405-BB1D-3292C8CF3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992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D9D2A4-893C-46AC-9030-1997BCDD4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276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6BAC12-4A60-4447-A1B9-77BCCCFE3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7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4D36EEE-11C5-415A-8E48-BA3DF86FC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7940" y="2505075"/>
            <a:ext cx="5157787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586C84D-7FEF-4F69-ADAD-27034CA0A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1864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36FC4B1-496B-4C61-8BA3-9D879AB663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1864" y="2505075"/>
            <a:ext cx="5183188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D2059B-33D9-4EE9-A6E3-8AE749B8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29.7.2022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F26B213-1157-4143-AC36-8C64EB6A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989C478-2770-4219-86FD-3B9A57AB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6623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28258E-4994-4FF0-9DED-112D2389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446A66-5E9E-48CE-B874-048D37147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DC1A38-09B4-400A-BD8A-0CF57379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29.7.2022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A88948-945F-432A-AF57-94D5B1D2D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71EAFF-D963-416C-AD3F-D8B7B5874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212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2D29F5-DF90-405B-AF8D-C2ADD4CE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7F049C0-BD09-49FF-A168-1B09AB6F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29.7.2022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1677E5E-5D1C-4661-AA35-3745568B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4CE4D59-F2B2-44A5-859B-F59B5E0AF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031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Yellow Bar">
            <a:extLst>
              <a:ext uri="{FF2B5EF4-FFF2-40B4-BE49-F238E27FC236}">
                <a16:creationId xmlns:a16="http://schemas.microsoft.com/office/drawing/2014/main" id="{7F6D81CC-5920-40C5-8869-32EF0EF337ED}"/>
              </a:ext>
            </a:extLst>
          </p:cNvPr>
          <p:cNvSpPr/>
          <p:nvPr userDrawn="1"/>
        </p:nvSpPr>
        <p:spPr>
          <a:xfrm>
            <a:off x="1066799" y="3895726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36214D05-5CC7-470A-8130-A8FEC7699B8E}"/>
              </a:ext>
            </a:extLst>
          </p:cNvPr>
          <p:cNvSpPr txBox="1"/>
          <p:nvPr userDrawn="1"/>
        </p:nvSpPr>
        <p:spPr>
          <a:xfrm>
            <a:off x="944880" y="1606550"/>
            <a:ext cx="4240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endParaRPr lang="fi-FI" sz="4800" dirty="0"/>
          </a:p>
        </p:txBody>
      </p:sp>
      <p:sp>
        <p:nvSpPr>
          <p:cNvPr id="14" name="Otsikon paikkamerkki 13">
            <a:extLst>
              <a:ext uri="{FF2B5EF4-FFF2-40B4-BE49-F238E27FC236}">
                <a16:creationId xmlns:a16="http://schemas.microsoft.com/office/drawing/2014/main" id="{593D2BDF-F60E-4F49-933E-B91897B1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4021247"/>
            <a:ext cx="5257800" cy="153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Pääotsikko aina logon kanssa</a:t>
            </a:r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EC51B871-63B6-44F2-8402-566E1DAA37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  <p:sp>
        <p:nvSpPr>
          <p:cNvPr id="10" name="Otsikon paikkamerkki 13">
            <a:extLst>
              <a:ext uri="{FF2B5EF4-FFF2-40B4-BE49-F238E27FC236}">
                <a16:creationId xmlns:a16="http://schemas.microsoft.com/office/drawing/2014/main" id="{E30CABFF-AC4F-4C04-8916-DFD13D105147}"/>
              </a:ext>
            </a:extLst>
          </p:cNvPr>
          <p:cNvSpPr txBox="1">
            <a:spLocks/>
          </p:cNvSpPr>
          <p:nvPr userDrawn="1"/>
        </p:nvSpPr>
        <p:spPr>
          <a:xfrm>
            <a:off x="949569" y="3173581"/>
            <a:ext cx="1906966" cy="557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600" b="1" dirty="0"/>
              <a:t>MD 107 Finland</a:t>
            </a:r>
          </a:p>
        </p:txBody>
      </p:sp>
    </p:spTree>
    <p:extLst>
      <p:ext uri="{BB962C8B-B14F-4D97-AF65-F5344CB8AC3E}">
        <p14:creationId xmlns:p14="http://schemas.microsoft.com/office/powerpoint/2010/main" val="238701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7A92ED2-7C49-4A09-9F21-5F0CEC1BC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902" y="3171972"/>
            <a:ext cx="3910685" cy="550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Piiri 107-A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25A51EC-3F79-4F26-A9F7-53458BCAA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339" y="4160889"/>
            <a:ext cx="4705350" cy="1518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Pääotsikko aina logon kanssa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1662BA8-B3FF-4388-8441-6B0F43CAD305}"/>
              </a:ext>
            </a:extLst>
          </p:cNvPr>
          <p:cNvSpPr txBox="1"/>
          <p:nvPr userDrawn="1"/>
        </p:nvSpPr>
        <p:spPr>
          <a:xfrm>
            <a:off x="942974" y="1613534"/>
            <a:ext cx="4050665" cy="158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</a:rPr>
              <a:t>Clubs</a:t>
            </a:r>
            <a:r>
              <a:rPr lang="fi-FI" sz="4800" b="1" dirty="0">
                <a:solidFill>
                  <a:schemeClr val="bg1"/>
                </a:solidFill>
              </a:rPr>
              <a:t> International</a:t>
            </a: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85650F03-2F06-4860-A3C2-65328E2308DB}"/>
              </a:ext>
            </a:extLst>
          </p:cNvPr>
          <p:cNvSpPr/>
          <p:nvPr userDrawn="1"/>
        </p:nvSpPr>
        <p:spPr>
          <a:xfrm>
            <a:off x="1053499" y="3891260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D98BA294-F579-468D-BB43-FC5FD90159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2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20302D1-C238-4726-B983-5D927484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45" y="3860939"/>
            <a:ext cx="4311474" cy="1806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Pääotsikko aina logon kanssa</a:t>
            </a:r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9687B230-BCAF-4349-8434-4558A7025A62}"/>
              </a:ext>
            </a:extLst>
          </p:cNvPr>
          <p:cNvSpPr/>
          <p:nvPr userDrawn="1"/>
        </p:nvSpPr>
        <p:spPr>
          <a:xfrm>
            <a:off x="1066799" y="3781426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4319AB8-B701-4045-9424-E5BF8A307B80}"/>
              </a:ext>
            </a:extLst>
          </p:cNvPr>
          <p:cNvSpPr/>
          <p:nvPr userDrawn="1"/>
        </p:nvSpPr>
        <p:spPr>
          <a:xfrm>
            <a:off x="934720" y="1605280"/>
            <a:ext cx="4237672" cy="158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endParaRPr lang="fi-FI" sz="4800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7191D7CD-6B39-443C-ACB2-C3136842B8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  <p:sp>
        <p:nvSpPr>
          <p:cNvPr id="11" name="Otsikon paikkamerkki 1">
            <a:extLst>
              <a:ext uri="{FF2B5EF4-FFF2-40B4-BE49-F238E27FC236}">
                <a16:creationId xmlns:a16="http://schemas.microsoft.com/office/drawing/2014/main" id="{842EF726-2632-4FA6-A4C4-FC02CC613C8D}"/>
              </a:ext>
            </a:extLst>
          </p:cNvPr>
          <p:cNvSpPr txBox="1">
            <a:spLocks/>
          </p:cNvSpPr>
          <p:nvPr userDrawn="1"/>
        </p:nvSpPr>
        <p:spPr>
          <a:xfrm>
            <a:off x="962025" y="3096260"/>
            <a:ext cx="3235960" cy="675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Piiri 107-A</a:t>
            </a:r>
          </a:p>
        </p:txBody>
      </p:sp>
    </p:spTree>
    <p:extLst>
      <p:ext uri="{BB962C8B-B14F-4D97-AF65-F5344CB8AC3E}">
        <p14:creationId xmlns:p14="http://schemas.microsoft.com/office/powerpoint/2010/main" val="281120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E2EE77E-2AF1-4FAA-BC0A-E53C6D55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C06392-D057-40A9-9C4F-671CF0FDF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364" y="1868556"/>
            <a:ext cx="10499035" cy="4368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90BC8C-FB8F-4556-813E-79408A007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87520-0497-4055-9E51-80CE5E161F0E}" type="datetimeFigureOut">
              <a:rPr lang="fi-FI" smtClean="0"/>
              <a:t>29.7.2022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4448D1-9F24-4AFD-A0DD-8546BF2CB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3C9634E5-1E2E-4531-8881-7F386290409A}"/>
              </a:ext>
            </a:extLst>
          </p:cNvPr>
          <p:cNvSpPr/>
          <p:nvPr userDrawn="1"/>
        </p:nvSpPr>
        <p:spPr>
          <a:xfrm>
            <a:off x="1039532" y="1610625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8" name="Emblem - Black">
            <a:extLst>
              <a:ext uri="{FF2B5EF4-FFF2-40B4-BE49-F238E27FC236}">
                <a16:creationId xmlns:a16="http://schemas.microsoft.com/office/drawing/2014/main" id="{D7A50365-A39D-40E1-8762-DB2C8DDFE3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2000"/>
          </a:blip>
          <a:srcRect r="22250" b="12347"/>
          <a:stretch/>
        </p:blipFill>
        <p:spPr>
          <a:xfrm>
            <a:off x="6999111" y="1349175"/>
            <a:ext cx="5192890" cy="5546926"/>
          </a:xfrm>
          <a:prstGeom prst="rect">
            <a:avLst/>
          </a:prstGeom>
        </p:spPr>
      </p:pic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5384531-88AB-4A8C-AD19-4F409F7C0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3362-C27E-434E-9452-FC7800EAD2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140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63" r:id="rId2"/>
    <p:sldLayoutId id="2147483755" r:id="rId3"/>
    <p:sldLayoutId id="21474837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411C579-9A81-4194-884F-67070C54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31AD42B-BD85-4DB6-A196-F258D5765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61C611-01A2-41A5-A2DF-0E9B00738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35826-5703-4BBD-AEC4-F887E093693D}" type="datetimeFigureOut">
              <a:rPr lang="fi-FI" smtClean="0"/>
              <a:t>29.7.2022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051B63-F067-41C0-BC09-D75E0F6A5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D3B63AD-8041-4C29-B691-18C37CD05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9DF694E-CC97-4208-8597-8A3F5726EBE8}"/>
              </a:ext>
            </a:extLst>
          </p:cNvPr>
          <p:cNvSpPr/>
          <p:nvPr userDrawn="1"/>
        </p:nvSpPr>
        <p:spPr>
          <a:xfrm>
            <a:off x="5370870" y="1686851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Emblem - Black">
            <a:extLst>
              <a:ext uri="{FF2B5EF4-FFF2-40B4-BE49-F238E27FC236}">
                <a16:creationId xmlns:a16="http://schemas.microsoft.com/office/drawing/2014/main" id="{8EB96D47-C744-4CFD-9780-85B39CBA34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2000"/>
          </a:blip>
          <a:srcRect r="22250" b="12347"/>
          <a:stretch/>
        </p:blipFill>
        <p:spPr>
          <a:xfrm>
            <a:off x="6999111" y="1415850"/>
            <a:ext cx="5192890" cy="554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6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3" r:id="rId2"/>
    <p:sldLayoutId id="2147483791" r:id="rId3"/>
    <p:sldLayoutId id="2147483792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E410A5-17BF-461A-A1E0-E89486E99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DA420-5AD8-4C3F-9F02-208C20551794}" type="datetimeFigureOut">
              <a:rPr lang="fi-FI" smtClean="0"/>
              <a:t>29.7.2022</a:t>
            </a:fld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5AA9A6D-D7E1-4A9C-8CE7-1D29F7138EE5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8" name="Emblem - White" descr="lionlogo_white.eps">
            <a:extLst>
              <a:ext uri="{FF2B5EF4-FFF2-40B4-BE49-F238E27FC236}">
                <a16:creationId xmlns:a16="http://schemas.microsoft.com/office/drawing/2014/main" id="{76F4D22A-A3A7-4BBD-A1A3-78A3F51921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6A9A3A73-E4A2-49CA-AA4A-3CE27C4F3EE9}"/>
              </a:ext>
            </a:extLst>
          </p:cNvPr>
          <p:cNvSpPr txBox="1"/>
          <p:nvPr userDrawn="1"/>
        </p:nvSpPr>
        <p:spPr>
          <a:xfrm>
            <a:off x="4667250" y="4143375"/>
            <a:ext cx="2861310" cy="107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</a:p>
          <a:p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6691CC5B-608B-4EBC-B754-647408A79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271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684A11DB-36BF-4290-AD8A-9AA1303A3E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C2B2E9D6-1C54-49B1-A1CF-453CEC33016E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4A3144AE-5FCC-4C0E-814E-2215A3F5A65A}"/>
              </a:ext>
            </a:extLst>
          </p:cNvPr>
          <p:cNvSpPr/>
          <p:nvPr userDrawn="1"/>
        </p:nvSpPr>
        <p:spPr>
          <a:xfrm>
            <a:off x="4840574" y="4153050"/>
            <a:ext cx="25108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1287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8EBCA11C-2058-44EF-9307-D71881AEAE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8A82F292-20FF-4427-8070-FB04CAEAD266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0E0238D-C2A2-4C4C-BDCB-3D9D68EA79D9}"/>
              </a:ext>
            </a:extLst>
          </p:cNvPr>
          <p:cNvSpPr/>
          <p:nvPr userDrawn="1"/>
        </p:nvSpPr>
        <p:spPr>
          <a:xfrm>
            <a:off x="4820920" y="4167790"/>
            <a:ext cx="25501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552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ons.fi/jasenille/jasensivut/lionstoiminnan-saannot/" TargetMode="External"/><Relationship Id="rId2" Type="http://schemas.openxmlformats.org/officeDocument/2006/relationships/hyperlink" Target="https://www.prh.fi/fi/index.html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ED0A8A-67E0-44B4-A35A-4A7640812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Jäsenhuolto</a:t>
            </a:r>
          </a:p>
        </p:txBody>
      </p:sp>
    </p:spTree>
    <p:extLst>
      <p:ext uri="{BB962C8B-B14F-4D97-AF65-F5344CB8AC3E}">
        <p14:creationId xmlns:p14="http://schemas.microsoft.com/office/powerpoint/2010/main" val="1077516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54162C-1124-4454-8A2B-3855B97E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Uusien sääntöjen apu ” byrokratiaan”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485379-51C7-4040-8075-0AECD1D58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fi-FI" dirty="0"/>
              <a:t>Kaikkien klubitapaamisien ei tarvitse olla virallisia kokouksia    ( ei siis pöytäkirjaa, ei sitovia päätöksiä, eikä varsinkaan raha- ja jäsenasioita ), vaan voidaan tavata miten vaan ja tehdä tarvittaessa vain muistio, jos se on aiheellista.</a:t>
            </a:r>
          </a:p>
          <a:p>
            <a:pPr marL="1143000" lvl="1" indent="-457200">
              <a:buFontTx/>
              <a:buChar char="-"/>
            </a:pPr>
            <a:r>
              <a:rPr lang="fi-FI" dirty="0"/>
              <a:t>Mainittava kutsussa onko kokous vai tapaaminen</a:t>
            </a:r>
          </a:p>
          <a:p>
            <a:pPr marL="1143000" lvl="1" indent="-457200">
              <a:buFontTx/>
              <a:buChar char="-"/>
            </a:pPr>
            <a:endParaRPr lang="fi-FI" dirty="0"/>
          </a:p>
          <a:p>
            <a:pPr marL="457200" indent="-457200">
              <a:buFontTx/>
              <a:buChar char="-"/>
            </a:pPr>
            <a:r>
              <a:rPr lang="fi-FI" dirty="0"/>
              <a:t>Kaudessa vähintään vain kaksi virallista kokousta. Vuosikokous ja vaalikokous.</a:t>
            </a:r>
          </a:p>
        </p:txBody>
      </p:sp>
    </p:spTree>
    <p:extLst>
      <p:ext uri="{BB962C8B-B14F-4D97-AF65-F5344CB8AC3E}">
        <p14:creationId xmlns:p14="http://schemas.microsoft.com/office/powerpoint/2010/main" val="995762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7C0846-DDFD-435A-83CA-E5B15D385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Klubin mallisäännöt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F48F02-AFB3-47D9-A540-3DAE44A61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Kannattaa ehdottomasti tutustua ja miettiä palvelisivatko nämä uudet mallisäännöt paremmin oman klubinne toimintaa. Huomioikaa kuitenkin ensin klubinne omat säännöt siitä, miten päätös muutoksista on tehtävä.</a:t>
            </a:r>
          </a:p>
          <a:p>
            <a:r>
              <a:rPr lang="fi-FI" dirty="0"/>
              <a:t>Jos mallisäännöt kelpaavat sellaisenaan klubillenne on kustannus vain 50 €. Jos haluatte niihin oman klubinne toimintaan paremmin sopivia muutoksia niin netin kautta muutos maksaa 100 € ja paperiversiona 180 €.</a:t>
            </a:r>
          </a:p>
          <a:p>
            <a:r>
              <a:rPr lang="fi-FI" dirty="0"/>
              <a:t>Lue lisää </a:t>
            </a:r>
            <a:r>
              <a:rPr lang="fi-FI" dirty="0">
                <a:hlinkClick r:id="rId2"/>
              </a:rPr>
              <a:t>Patentti- ja rekisterihallituksen kotisivuilta</a:t>
            </a:r>
            <a:endParaRPr lang="fi-FI" dirty="0"/>
          </a:p>
          <a:p>
            <a:r>
              <a:rPr lang="fi-FI" dirty="0"/>
              <a:t>Tutustu </a:t>
            </a:r>
            <a:r>
              <a:rPr lang="fi-FI" dirty="0">
                <a:hlinkClick r:id="rId3"/>
              </a:rPr>
              <a:t>mallisääntöihin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0584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42C6AE-1760-42AD-BAEB-24CB60AF1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Jäsentilanne 30.6.2022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7AA52A-B287-4694-9F63-4BC7A1FD3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Jäsenmäärä		17 769	</a:t>
            </a:r>
          </a:p>
          <a:p>
            <a:endParaRPr lang="fi-FI" dirty="0"/>
          </a:p>
          <a:p>
            <a:r>
              <a:rPr lang="fi-FI" dirty="0"/>
              <a:t>Naisjäseniä		21,6 %</a:t>
            </a:r>
          </a:p>
          <a:p>
            <a:endParaRPr lang="fi-FI" dirty="0"/>
          </a:p>
          <a:p>
            <a:r>
              <a:rPr lang="fi-FI" dirty="0"/>
              <a:t>Klubien uudet jäsenet	640		</a:t>
            </a:r>
          </a:p>
          <a:p>
            <a:endParaRPr lang="fi-FI" dirty="0"/>
          </a:p>
          <a:p>
            <a:r>
              <a:rPr lang="fi-FI" dirty="0"/>
              <a:t>Klubeja			802		</a:t>
            </a:r>
          </a:p>
          <a:p>
            <a:endParaRPr lang="fi-FI" dirty="0"/>
          </a:p>
          <a:p>
            <a:r>
              <a:rPr lang="fi-FI" dirty="0" err="1"/>
              <a:t>Lionien</a:t>
            </a:r>
            <a:r>
              <a:rPr lang="fi-FI" dirty="0"/>
              <a:t> keski-ikä		n. 65,3 v</a:t>
            </a:r>
          </a:p>
        </p:txBody>
      </p:sp>
    </p:spTree>
    <p:extLst>
      <p:ext uri="{BB962C8B-B14F-4D97-AF65-F5344CB8AC3E}">
        <p14:creationId xmlns:p14="http://schemas.microsoft.com/office/powerpoint/2010/main" val="2103242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5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5713CD-7994-4E4D-B625-2F10A59EE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Jäsenhuolto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C1CD66-231B-41EC-B4CD-1EB6ED0DF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Laitteiden toiminta edellyttää jossain vaiheessa huoltoa ja korjausta.</a:t>
            </a:r>
          </a:p>
          <a:p>
            <a:r>
              <a:rPr lang="fi-FI" dirty="0"/>
              <a:t>Sama pätee myös ihmisten väliseen toimintaan.</a:t>
            </a:r>
          </a:p>
          <a:p>
            <a:r>
              <a:rPr lang="fi-FI" dirty="0"/>
              <a:t>Klubien toimintaa pitää myös huoltaa ja tarvittaessa korjata.</a:t>
            </a:r>
          </a:p>
          <a:p>
            <a:r>
              <a:rPr lang="fi-FI" dirty="0"/>
              <a:t>Laitteiden hyvä huolto antaa tuen myös laitteiden myynnille jatkossa eli tuotemerkki tunnetaan myös sitä kautta.</a:t>
            </a:r>
          </a:p>
          <a:p>
            <a:r>
              <a:rPr lang="fi-FI" dirty="0"/>
              <a:t>Sama pätee myös klubien toiminnalle. Hyvin toimivaa klubia on helppo markkinoida uusille jäsenehdokkaille.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8745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E4317E-0841-4E1B-9E39-B7B7F84F3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Jäsenhankinta</a:t>
            </a:r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7292B3E6-A822-402A-B52E-F9B19F422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4" y="1800666"/>
            <a:ext cx="11437034" cy="5057336"/>
          </a:xfrm>
        </p:spPr>
      </p:pic>
    </p:spTree>
    <p:extLst>
      <p:ext uri="{BB962C8B-B14F-4D97-AF65-F5344CB8AC3E}">
        <p14:creationId xmlns:p14="http://schemas.microsoft.com/office/powerpoint/2010/main" val="2321051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022882-A24D-46D5-BDAC-6B10DBED3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365126"/>
            <a:ext cx="10486505" cy="1158874"/>
          </a:xfrm>
        </p:spPr>
        <p:txBody>
          <a:bodyPr/>
          <a:lstStyle/>
          <a:p>
            <a:r>
              <a:rPr lang="fi-FI" dirty="0"/>
              <a:t>Jäsenhankinta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819C7E-EC35-40BF-93B8-BF4162811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364" y="1868556"/>
            <a:ext cx="10612181" cy="4767771"/>
          </a:xfrm>
        </p:spPr>
        <p:txBody>
          <a:bodyPr>
            <a:normAutofit/>
          </a:bodyPr>
          <a:lstStyle/>
          <a:p>
            <a:r>
              <a:rPr lang="fi-FI" sz="3200" dirty="0"/>
              <a:t>Vain klubit voivat ottaa uusia jäseniä!</a:t>
            </a:r>
            <a:endParaRPr lang="fi-FI" dirty="0"/>
          </a:p>
          <a:p>
            <a:pPr marL="457200" indent="-457200">
              <a:buFontTx/>
              <a:buChar char="-"/>
            </a:pPr>
            <a:r>
              <a:rPr lang="fi-FI" dirty="0"/>
              <a:t>Klubin jäsensuunnitelma</a:t>
            </a:r>
          </a:p>
          <a:p>
            <a:pPr marL="1143000" lvl="1" indent="-457200">
              <a:buFontTx/>
              <a:buChar char="-"/>
            </a:pPr>
            <a:r>
              <a:rPr lang="fi-FI" dirty="0"/>
              <a:t>Kartoitus</a:t>
            </a:r>
          </a:p>
          <a:p>
            <a:pPr marL="1143000" lvl="1" indent="-457200">
              <a:buFontTx/>
              <a:buChar char="-"/>
            </a:pPr>
            <a:r>
              <a:rPr lang="fi-FI" dirty="0"/>
              <a:t>Aikataulutus</a:t>
            </a:r>
          </a:p>
          <a:p>
            <a:pPr marL="1143000" lvl="1" indent="-457200">
              <a:buFontTx/>
              <a:buChar char="-"/>
            </a:pPr>
            <a:r>
              <a:rPr lang="fi-FI" dirty="0"/>
              <a:t>Vastuut</a:t>
            </a:r>
          </a:p>
          <a:p>
            <a:pPr marL="1143000" lvl="1" indent="-457200">
              <a:buFontTx/>
              <a:buChar char="-"/>
            </a:pPr>
            <a:r>
              <a:rPr lang="fi-FI" dirty="0"/>
              <a:t>Jäsenvastaava (</a:t>
            </a:r>
            <a:r>
              <a:rPr lang="fi-FI" dirty="0" err="1"/>
              <a:t>MyLci:ssä</a:t>
            </a:r>
            <a:r>
              <a:rPr lang="fi-FI" dirty="0"/>
              <a:t> jäsenjohtaja)</a:t>
            </a:r>
          </a:p>
          <a:p>
            <a:pPr marL="1600200" lvl="2" indent="-457200">
              <a:buFontTx/>
              <a:buChar char="-"/>
            </a:pPr>
            <a:r>
              <a:rPr lang="fi-FI" dirty="0"/>
              <a:t>Jäsentoimikunnan (jos sellainen on klubissa) puheenjohtaja </a:t>
            </a:r>
          </a:p>
          <a:p>
            <a:pPr marL="1600200" lvl="2" indent="-457200">
              <a:buFontTx/>
              <a:buChar char="-"/>
            </a:pPr>
            <a:r>
              <a:rPr lang="fi-FI" dirty="0"/>
              <a:t>On yhteyshenkilö piirin jäsenjohtajaan, toimii yhdessä presidentin kanssa</a:t>
            </a:r>
          </a:p>
          <a:p>
            <a:pPr marL="1600200" lvl="2" indent="-457200">
              <a:buFontTx/>
              <a:buChar char="-"/>
            </a:pPr>
            <a:r>
              <a:rPr lang="fi-FI" dirty="0"/>
              <a:t>Toivomus, että kaikki klubit nimeäisivät, jotta jäsenasioihin liittyvät viestit klubeihin ja klubeista piireihin hoituisivat paremmin</a:t>
            </a:r>
          </a:p>
        </p:txBody>
      </p:sp>
    </p:spTree>
    <p:extLst>
      <p:ext uri="{BB962C8B-B14F-4D97-AF65-F5344CB8AC3E}">
        <p14:creationId xmlns:p14="http://schemas.microsoft.com/office/powerpoint/2010/main" val="3073000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533603-7E89-4E08-9715-2B7794D67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Jäsenhankinta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D129F1-1AB7-4FA3-865A-A0CF9BEB3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Kysykää itseltänne:</a:t>
            </a:r>
          </a:p>
          <a:p>
            <a:r>
              <a:rPr lang="fi-FI" dirty="0"/>
              <a:t>Haluatko, että klubisi on aktiivinen 10 vuoden kuluttua</a:t>
            </a:r>
          </a:p>
          <a:p>
            <a:r>
              <a:rPr lang="fi-FI" dirty="0"/>
              <a:t>Tarvitseeko klubisi lisää jäseniä</a:t>
            </a:r>
          </a:p>
          <a:p>
            <a:endParaRPr lang="fi-FI" dirty="0"/>
          </a:p>
          <a:p>
            <a:r>
              <a:rPr lang="fi-FI" dirty="0"/>
              <a:t>Toimenpiteitä</a:t>
            </a:r>
          </a:p>
          <a:p>
            <a:r>
              <a:rPr lang="fi-FI" dirty="0"/>
              <a:t>	- kysyminen (kaikkein tärkein)</a:t>
            </a:r>
          </a:p>
          <a:p>
            <a:r>
              <a:rPr lang="fi-FI" dirty="0"/>
              <a:t>	- klubin kotisivut (päivitykset kuntoon)</a:t>
            </a:r>
          </a:p>
          <a:p>
            <a:r>
              <a:rPr lang="fi-FI" dirty="0"/>
              <a:t>	- klubin Facebook-sivut (kuvia aktiviteeteista)</a:t>
            </a:r>
          </a:p>
          <a:p>
            <a:r>
              <a:rPr lang="fi-FI" dirty="0"/>
              <a:t>	- juttuja paikallislehtiin</a:t>
            </a:r>
          </a:p>
          <a:p>
            <a:r>
              <a:rPr lang="fi-FI" dirty="0"/>
              <a:t>	- esitemateriaalin jako palvelutapahtumissa</a:t>
            </a:r>
          </a:p>
          <a:p>
            <a:r>
              <a:rPr lang="fi-FI" dirty="0"/>
              <a:t>	- kutsuminen mukaan palveluprojekteihin</a:t>
            </a:r>
          </a:p>
          <a:p>
            <a:r>
              <a:rPr lang="fi-FI" dirty="0"/>
              <a:t>	- jäsenkysely klubissa			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6142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71F5CE-2D55-4DAF-85B0-C35498B86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Uudet jäsenet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6F6059-64DE-44DE-8D2F-AD3F48829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364" y="1868557"/>
            <a:ext cx="10499035" cy="332629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Tx/>
              <a:buChar char="-"/>
            </a:pPr>
            <a:r>
              <a:rPr lang="fi-FI" dirty="0"/>
              <a:t>Kunnollinen perehdytys </a:t>
            </a:r>
            <a:r>
              <a:rPr lang="fi-FI" dirty="0" err="1"/>
              <a:t>lionstoimintaan</a:t>
            </a:r>
            <a:r>
              <a:rPr lang="fi-FI" dirty="0"/>
              <a:t>!</a:t>
            </a:r>
          </a:p>
          <a:p>
            <a:pPr marL="457200" indent="-457200">
              <a:buFontTx/>
              <a:buChar char="-"/>
            </a:pPr>
            <a:r>
              <a:rPr lang="fi-FI" dirty="0"/>
              <a:t>Heti mukaan toimintaan</a:t>
            </a:r>
          </a:p>
          <a:p>
            <a:pPr marL="457200" indent="-457200">
              <a:buFontTx/>
              <a:buChar char="-"/>
            </a:pPr>
            <a:r>
              <a:rPr lang="fi-FI" dirty="0"/>
              <a:t>Ei kuitenkaan liian haastavia tehtäviä</a:t>
            </a:r>
          </a:p>
          <a:p>
            <a:pPr marL="457200" indent="-457200">
              <a:buFontTx/>
              <a:buChar char="-"/>
            </a:pPr>
            <a:r>
              <a:rPr lang="fi-FI" dirty="0"/>
              <a:t>Esim. samaan toimikuntaan, missä kummi  on</a:t>
            </a:r>
          </a:p>
          <a:p>
            <a:pPr marL="457200" indent="-457200">
              <a:buFontTx/>
              <a:buChar char="-"/>
            </a:pPr>
            <a:r>
              <a:rPr lang="fi-FI" dirty="0"/>
              <a:t>Kummin vastuu</a:t>
            </a:r>
          </a:p>
          <a:p>
            <a:pPr marL="457200" indent="-457200">
              <a:buFontTx/>
              <a:buChar char="-"/>
            </a:pPr>
            <a:r>
              <a:rPr lang="fi-FI" dirty="0"/>
              <a:t>Tarvittaessa klubikummi, joka vastaa uusista jäsenistä ja heidän perehdytyksestään.</a:t>
            </a:r>
          </a:p>
          <a:p>
            <a:pPr marL="457200" indent="-457200">
              <a:buFontTx/>
              <a:buChar char="-"/>
            </a:pPr>
            <a:r>
              <a:rPr lang="fi-FI" dirty="0"/>
              <a:t>Älkää tyrmätkö uusia ideoita</a:t>
            </a:r>
          </a:p>
        </p:txBody>
      </p:sp>
    </p:spTree>
    <p:extLst>
      <p:ext uri="{BB962C8B-B14F-4D97-AF65-F5344CB8AC3E}">
        <p14:creationId xmlns:p14="http://schemas.microsoft.com/office/powerpoint/2010/main" val="3453001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2923AA-7551-4C59-8799-9C2A85B84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Klubien jäsenien </a:t>
            </a:r>
            <a:r>
              <a:rPr lang="fi-FI"/>
              <a:t>kokemia ongelmia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83E5EF-8F23-4529-AFA4-C300B9252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 Byrokratia</a:t>
            </a:r>
          </a:p>
          <a:p>
            <a:r>
              <a:rPr lang="fi-FI" dirty="0"/>
              <a:t>	- säännöistä johtuva (olemme ry ja säännöt on oltava)</a:t>
            </a:r>
          </a:p>
          <a:p>
            <a:r>
              <a:rPr lang="fi-FI" dirty="0"/>
              <a:t>	- järjestöstä johtuva  (kuulumme järjestöön ja hyödynnämme sitä)</a:t>
            </a:r>
          </a:p>
          <a:p>
            <a:r>
              <a:rPr lang="fi-FI" dirty="0"/>
              <a:t>	- klubin sisäinen        		</a:t>
            </a:r>
          </a:p>
          <a:p>
            <a:r>
              <a:rPr lang="fi-FI" dirty="0"/>
              <a:t> Raportointi</a:t>
            </a:r>
          </a:p>
          <a:p>
            <a:r>
              <a:rPr lang="fi-FI" dirty="0"/>
              <a:t>	- koskettaa yleensä vain muutamaa henkilöä (näkyvyys)</a:t>
            </a:r>
          </a:p>
          <a:p>
            <a:r>
              <a:rPr lang="fi-FI" dirty="0"/>
              <a:t> Jäykät kokoukset</a:t>
            </a:r>
          </a:p>
          <a:p>
            <a:r>
              <a:rPr lang="fi-FI" dirty="0"/>
              <a:t>	- traditiot </a:t>
            </a:r>
          </a:p>
          <a:p>
            <a:r>
              <a:rPr lang="fi-FI" dirty="0"/>
              <a:t>	- haluttomuus muuttua</a:t>
            </a:r>
          </a:p>
          <a:p>
            <a:r>
              <a:rPr lang="fi-FI" dirty="0"/>
              <a:t>”Mahdottomuus” saada uusia jäseniä</a:t>
            </a:r>
          </a:p>
          <a:p>
            <a:r>
              <a:rPr lang="fi-FI" dirty="0"/>
              <a:t> 	- jäsensuunnitelman puute</a:t>
            </a:r>
          </a:p>
          <a:p>
            <a:r>
              <a:rPr lang="fi-FI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71006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54162C-1124-4454-8A2B-3855B97E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Uusien sääntöjen apu ” byrokratiaan”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485379-51C7-4040-8075-0AECD1D58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fi-FI" dirty="0"/>
              <a:t>Tapaamisiin, kokouksiin ja aktiviteetteihin osallistuminen oikeus ei velvollisuus niin kuin ennen (pakottaminen pois)</a:t>
            </a:r>
          </a:p>
          <a:p>
            <a:pPr marL="1143000" lvl="1" indent="-457200">
              <a:buFontTx/>
              <a:buChar char="-"/>
            </a:pPr>
            <a:r>
              <a:rPr lang="fi-FI" dirty="0"/>
              <a:t>Kysymys: Onko 100 % osallistumisen korostaminen enää tätä päivää</a:t>
            </a:r>
          </a:p>
          <a:p>
            <a:pPr marL="1143000" lvl="1" indent="-457200">
              <a:buFontTx/>
              <a:buChar char="-"/>
            </a:pPr>
            <a:r>
              <a:rPr lang="fi-FI" dirty="0"/>
              <a:t>Kaikki eivät välttämättä halua sitoutua liiaksi</a:t>
            </a:r>
          </a:p>
          <a:p>
            <a:pPr marL="1143000" lvl="1" indent="-457200">
              <a:buFontTx/>
              <a:buChar char="-"/>
            </a:pPr>
            <a:r>
              <a:rPr lang="fi-FI" dirty="0"/>
              <a:t>Mukanaolo aktiviteeteissä tärkeämpää</a:t>
            </a:r>
          </a:p>
          <a:p>
            <a:pPr marL="1143000" lvl="1" indent="-457200">
              <a:buFontTx/>
              <a:buChar char="-"/>
            </a:pPr>
            <a:r>
              <a:rPr lang="fi-FI" dirty="0"/>
              <a:t>Vanhoja traditioita klubeissa voidaan ja pitää myös toteuttaa 	 (palkitsemiset ym.)</a:t>
            </a:r>
          </a:p>
          <a:p>
            <a:pPr marL="1143000" lvl="1" indent="-457200"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3026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54162C-1124-4454-8A2B-3855B97E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Uusien sääntöjen apu ” byrokratiaan”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485379-51C7-4040-8075-0AECD1D58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fi-FI" dirty="0"/>
              <a:t>Hallituksen kokoonpanoa on pienennetty min. 5 henkilöä eikä 2. varapresidenttiä tarvitse välttämättä valita</a:t>
            </a:r>
          </a:p>
          <a:p>
            <a:pPr marL="1143000" lvl="1" indent="-457200">
              <a:buFontTx/>
              <a:buChar char="-"/>
            </a:pPr>
            <a:r>
              <a:rPr lang="fi-FI" sz="2000" dirty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lubin presidentti, varapresidentti (-presidentit), sihteeri </a:t>
            </a:r>
            <a:r>
              <a:rPr lang="fi-FI" sz="2000" dirty="0">
                <a:solidFill>
                  <a:schemeClr val="tx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 rahastonhoitaja sekä </a:t>
            </a: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lisäksi 1-2 muuta jäsentä. Hallitukseen voidaan valita lisäksi toimikuntien puheenjohtajia.</a:t>
            </a:r>
            <a:r>
              <a:rPr lang="fi-FI" sz="20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Klubin hallituksen enimmäiskoko on 12 jäsentä.</a:t>
            </a:r>
            <a:endParaRPr lang="fi-FI" dirty="0"/>
          </a:p>
          <a:p>
            <a:pPr marL="457200" indent="-457200">
              <a:buFontTx/>
              <a:buChar char="-"/>
            </a:pPr>
            <a:r>
              <a:rPr lang="fi-FI" dirty="0"/>
              <a:t>Ns. etäkokouksia voidaan toteuttaa kaikissa kokousmuodoissa.</a:t>
            </a:r>
          </a:p>
          <a:p>
            <a:pPr marL="1143000" lvl="1" indent="-457200">
              <a:buFontTx/>
              <a:buChar char="-"/>
            </a:pPr>
            <a:r>
              <a:rPr lang="fi-FI" sz="200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Kokouksiin </a:t>
            </a:r>
            <a:r>
              <a:rPr lang="fi-FI" sz="2000" dirty="0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voidaan hallituksen niin päättäessä osallistua sähköpostitse tai muun dokumentoitavan tietoliikenneyhteyden avulla. Tällöin kokouskutsussa mainitaan kokousmenettely. </a:t>
            </a:r>
            <a:endParaRPr lang="fi-FI" sz="20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8466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2FD23F2E-E95C-4881-AD47-65E3AD48CB2D}"/>
    </a:ext>
  </a:extLst>
</a:theme>
</file>

<file path=ppt/theme/theme2.xml><?xml version="1.0" encoding="utf-8"?>
<a:theme xmlns:a="http://schemas.openxmlformats.org/drawingml/2006/main" name="5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DEA3EF30-95ED-4F3E-8E9D-247B5AF2AEE6}"/>
    </a:ext>
  </a:extLst>
</a:theme>
</file>

<file path=ppt/theme/theme3.xml><?xml version="1.0" encoding="utf-8"?>
<a:theme xmlns:a="http://schemas.openxmlformats.org/drawingml/2006/main" name="3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785CBE9F-7DD2-4FEE-90A9-22C2AA212B43}"/>
    </a:ext>
  </a:extLst>
</a:theme>
</file>

<file path=ppt/theme/theme4.xml><?xml version="1.0" encoding="utf-8"?>
<a:theme xmlns:a="http://schemas.openxmlformats.org/drawingml/2006/main" name="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DF77B3A7-2DDF-4B6B-ADFF-AEFD32ACE914}"/>
    </a:ext>
  </a:extLst>
</a:theme>
</file>

<file path=ppt/theme/theme5.xml><?xml version="1.0" encoding="utf-8"?>
<a:theme xmlns:a="http://schemas.openxmlformats.org/drawingml/2006/main" name="4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F3E5E0CF-4701-48A3-A90B-9E1C9A5E92CA}"/>
    </a:ext>
  </a:extLst>
</a:theme>
</file>

<file path=ppt/theme/theme6.xml><?xml version="1.0" encoding="utf-8"?>
<a:theme xmlns:a="http://schemas.openxmlformats.org/drawingml/2006/main" name="2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64CED23E-9701-4359-9D8C-B420CB4C7FBA}"/>
    </a:ext>
  </a:extLst>
</a:theme>
</file>

<file path=ppt/theme/theme7.xml><?xml version="1.0" encoding="utf-8"?>
<a:theme xmlns:a="http://schemas.openxmlformats.org/drawingml/2006/main" name="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40919462-164C-45DB-A8CD-0420E80FA639}"/>
    </a:ext>
  </a:extLst>
</a:theme>
</file>

<file path=ppt/theme/theme8.xml><?xml version="1.0" encoding="utf-8"?>
<a:theme xmlns:a="http://schemas.openxmlformats.org/drawingml/2006/main" name="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CC4848B9-AF09-4DA0-BE5A-C32DB4C54840}"/>
    </a:ext>
  </a:extLst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power_point_malli_lions_liitto2020</Template>
  <TotalTime>104</TotalTime>
  <Words>581</Words>
  <Application>Microsoft Office PowerPoint</Application>
  <PresentationFormat>Laajakuva</PresentationFormat>
  <Paragraphs>83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8</vt:i4>
      </vt:variant>
      <vt:variant>
        <vt:lpstr>Dian otsikot</vt:lpstr>
      </vt:variant>
      <vt:variant>
        <vt:i4>13</vt:i4>
      </vt:variant>
    </vt:vector>
  </HeadingPairs>
  <TitlesOfParts>
    <vt:vector size="24" baseType="lpstr">
      <vt:lpstr>Arial</vt:lpstr>
      <vt:lpstr>Ariel</vt:lpstr>
      <vt:lpstr>Calibri</vt:lpstr>
      <vt:lpstr>Office-teema</vt:lpstr>
      <vt:lpstr>5_Mukautettu suunnittelumalli</vt:lpstr>
      <vt:lpstr>3_Mukautettu suunnittelumalli</vt:lpstr>
      <vt:lpstr>Mukautettu suunnittelumalli</vt:lpstr>
      <vt:lpstr>4_Mukautettu suunnittelumalli</vt:lpstr>
      <vt:lpstr>2_Mukautettu suunnittelumalli</vt:lpstr>
      <vt:lpstr>7_Mukautettu suunnittelumalli</vt:lpstr>
      <vt:lpstr>6_Mukautettu suunnittelumalli</vt:lpstr>
      <vt:lpstr>Jäsenhuolto</vt:lpstr>
      <vt:lpstr>Jäsenhuolto</vt:lpstr>
      <vt:lpstr>Jäsenhankinta</vt:lpstr>
      <vt:lpstr>Jäsenhankinta</vt:lpstr>
      <vt:lpstr>Jäsenhankinta</vt:lpstr>
      <vt:lpstr>Uudet jäsenet</vt:lpstr>
      <vt:lpstr>Klubien jäsenien kokemia ongelmia</vt:lpstr>
      <vt:lpstr>Uusien sääntöjen apu ” byrokratiaan”</vt:lpstr>
      <vt:lpstr>Uusien sääntöjen apu ” byrokratiaan”</vt:lpstr>
      <vt:lpstr>Uusien sääntöjen apu ” byrokratiaan”</vt:lpstr>
      <vt:lpstr>Klubin mallisäännöt</vt:lpstr>
      <vt:lpstr>Jäsentilanne 30.6.2022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Jäsentyöryhmän koulutusmateriaalia</dc:title>
  <dc:creator>Tuula Hertti</dc:creator>
  <cp:lastModifiedBy>Tuula Hertti</cp:lastModifiedBy>
  <cp:revision>20</cp:revision>
  <cp:lastPrinted>2020-04-30T11:52:18Z</cp:lastPrinted>
  <dcterms:created xsi:type="dcterms:W3CDTF">2021-07-11T16:27:35Z</dcterms:created>
  <dcterms:modified xsi:type="dcterms:W3CDTF">2022-07-29T05:29:07Z</dcterms:modified>
</cp:coreProperties>
</file>