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21" r:id="rId2"/>
  </p:sldMasterIdLst>
  <p:notesMasterIdLst>
    <p:notesMasterId r:id="rId43"/>
  </p:notesMasterIdLst>
  <p:handoutMasterIdLst>
    <p:handoutMasterId r:id="rId44"/>
  </p:handoutMasterIdLst>
  <p:sldIdLst>
    <p:sldId id="256" r:id="rId3"/>
    <p:sldId id="338" r:id="rId4"/>
    <p:sldId id="360" r:id="rId5"/>
    <p:sldId id="383" r:id="rId6"/>
    <p:sldId id="384" r:id="rId7"/>
    <p:sldId id="387" r:id="rId8"/>
    <p:sldId id="385" r:id="rId9"/>
    <p:sldId id="386" r:id="rId10"/>
    <p:sldId id="382" r:id="rId11"/>
    <p:sldId id="342" r:id="rId12"/>
    <p:sldId id="369" r:id="rId13"/>
    <p:sldId id="372" r:id="rId14"/>
    <p:sldId id="373" r:id="rId15"/>
    <p:sldId id="374" r:id="rId16"/>
    <p:sldId id="341" r:id="rId17"/>
    <p:sldId id="345" r:id="rId18"/>
    <p:sldId id="346" r:id="rId19"/>
    <p:sldId id="375" r:id="rId20"/>
    <p:sldId id="367" r:id="rId21"/>
    <p:sldId id="377" r:id="rId22"/>
    <p:sldId id="376" r:id="rId23"/>
    <p:sldId id="364" r:id="rId24"/>
    <p:sldId id="365" r:id="rId25"/>
    <p:sldId id="366" r:id="rId26"/>
    <p:sldId id="347" r:id="rId27"/>
    <p:sldId id="378" r:id="rId28"/>
    <p:sldId id="348" r:id="rId29"/>
    <p:sldId id="349" r:id="rId30"/>
    <p:sldId id="389" r:id="rId31"/>
    <p:sldId id="388" r:id="rId32"/>
    <p:sldId id="351" r:id="rId33"/>
    <p:sldId id="379" r:id="rId34"/>
    <p:sldId id="352" r:id="rId35"/>
    <p:sldId id="381" r:id="rId36"/>
    <p:sldId id="353" r:id="rId37"/>
    <p:sldId id="354" r:id="rId38"/>
    <p:sldId id="368" r:id="rId39"/>
    <p:sldId id="358" r:id="rId40"/>
    <p:sldId id="380" r:id="rId41"/>
    <p:sldId id="359" r:id="rId42"/>
  </p:sldIdLst>
  <p:sldSz cx="9906000" cy="6858000" type="A4"/>
  <p:notesSz cx="6735763" cy="9866313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95501" autoAdjust="0"/>
  </p:normalViewPr>
  <p:slideViewPr>
    <p:cSldViewPr snapToGrid="0" snapToObjects="1">
      <p:cViewPr varScale="1">
        <p:scale>
          <a:sx n="47" d="100"/>
          <a:sy n="47" d="100"/>
        </p:scale>
        <p:origin x="91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508"/>
    </p:cViewPr>
  </p:sorterViewPr>
  <p:notesViewPr>
    <p:cSldViewPr snapToGrid="0" snapToObjects="1">
      <p:cViewPr varScale="1">
        <p:scale>
          <a:sx n="65" d="100"/>
          <a:sy n="65" d="100"/>
        </p:scale>
        <p:origin x="33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55945B4-2056-4132-95A6-DDD775B25DE4}" type="datetime1">
              <a:rPr lang="fi-FI"/>
              <a:pPr>
                <a:defRPr/>
              </a:pPr>
              <a:t>4.4.2018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E4EAFB9-7643-41FD-803F-ED0DE0459F4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036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EC23354-9265-4168-925C-2C966AAA72F6}" type="datetime1">
              <a:rPr lang="fi-FI"/>
              <a:pPr>
                <a:defRPr/>
              </a:pPr>
              <a:t>4.4.2018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Muokkaa tekstin perustyylejä osoittamalla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C6CD8F5-C4FF-4C38-B8FF-69968BA9066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1446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dirty="0"/>
              <a:t>Vuosikokous</a:t>
            </a:r>
            <a:r>
              <a:rPr lang="fi-FI" altLang="fi-FI" baseline="0" dirty="0"/>
              <a:t>: ylin päätöksentekoelin, jäsenet (klubien viralliset edustajat tekevät päätökset)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KVN käyttää päätöksentekovaltaa vuosikokousten välissä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Hallitus johtaa käytännön työtä, KVN-kokousten valmistelu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GS: kokousten valmistelu, esittely, vastuu toimeenpanosta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Toimialat ja työryhmät: valmistelu hallitukselle </a:t>
            </a:r>
            <a:r>
              <a:rPr lang="fi-FI" altLang="fi-FI" baseline="0" dirty="0" err="1"/>
              <a:t>GS:n</a:t>
            </a:r>
            <a:r>
              <a:rPr lang="fi-FI" altLang="fi-FI" baseline="0" dirty="0"/>
              <a:t> kautta, vastuu toimeenpanosta, GS valvoo (operatiivinen johto)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Liittotoimisto: GS johtaa</a:t>
            </a:r>
            <a:endParaRPr lang="fi-FI" altLang="fi-FI" dirty="0"/>
          </a:p>
        </p:txBody>
      </p:sp>
      <p:sp>
        <p:nvSpPr>
          <p:cNvPr id="2355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1pPr>
            <a:lvl2pPr marL="742835" indent="-2857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2pPr>
            <a:lvl3pPr marL="1142822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3pPr>
            <a:lvl4pPr marL="1599951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4pPr>
            <a:lvl5pPr marL="2057080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5pPr>
            <a:lvl6pPr marL="2514209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6pPr>
            <a:lvl7pPr marL="2971338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7pPr>
            <a:lvl8pPr marL="3428467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8pPr>
            <a:lvl9pPr marL="3885596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5580B90-3332-405B-A7A9-1BBD566010F1}" type="slidenum">
              <a:rPr lang="fi-FI" altLang="fi-FI" smtClean="0"/>
              <a:pPr eaLnBrk="1" hangingPunct="1">
                <a:spcBef>
                  <a:spcPct val="0"/>
                </a:spcBef>
              </a:pPr>
              <a:t>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34451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CD8F5-C4FF-4C38-B8FF-69968BA9066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2036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209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1396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 dirty="0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6661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3888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CD8F5-C4FF-4C38-B8FF-69968BA90660}" type="slidenum">
              <a:rPr lang="fi-FI" smtClean="0"/>
              <a:pPr>
                <a:defRPr/>
              </a:pPr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0358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CD8F5-C4FF-4C38-B8FF-69968BA9066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401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dirty="0"/>
              <a:t>Vuosikokous</a:t>
            </a:r>
            <a:r>
              <a:rPr lang="fi-FI" altLang="fi-FI" baseline="0" dirty="0"/>
              <a:t>: ylin päätöksentekoelin, jäsenet (klubien viralliset edustajat tekevät päätökset)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KVN käyttää päätöksentekovaltaa vuosikokousten välissä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Hallitus johtaa käytännön työtä, KVN-kokousten valmistelu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GS: kokousten valmistelu, esittely, vastuu toimeenpanosta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Toimialat ja työryhmät: valmistelu hallitukselle </a:t>
            </a:r>
            <a:r>
              <a:rPr lang="fi-FI" altLang="fi-FI" baseline="0" dirty="0" err="1"/>
              <a:t>GS:n</a:t>
            </a:r>
            <a:r>
              <a:rPr lang="fi-FI" altLang="fi-FI" baseline="0" dirty="0"/>
              <a:t> kautta, vastuu toimeenpanosta, GS valvoo (operatiivinen johto)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altLang="fi-FI" baseline="0" dirty="0"/>
              <a:t>Liittotoimisto: GS johtaa</a:t>
            </a:r>
            <a:endParaRPr lang="fi-FI" altLang="fi-FI" dirty="0"/>
          </a:p>
        </p:txBody>
      </p:sp>
      <p:sp>
        <p:nvSpPr>
          <p:cNvPr id="2355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1pPr>
            <a:lvl2pPr marL="742835" indent="-2857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2pPr>
            <a:lvl3pPr marL="1142822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3pPr>
            <a:lvl4pPr marL="1599951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4pPr>
            <a:lvl5pPr marL="2057080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5pPr>
            <a:lvl6pPr marL="2514209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6pPr>
            <a:lvl7pPr marL="2971338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7pPr>
            <a:lvl8pPr marL="3428467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8pPr>
            <a:lvl9pPr marL="3885596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5580B90-3332-405B-A7A9-1BBD566010F1}" type="slidenum">
              <a:rPr lang="fi-FI" altLang="fi-FI" smtClean="0"/>
              <a:pPr eaLnBrk="1" hangingPunct="1">
                <a:spcBef>
                  <a:spcPct val="0"/>
                </a:spcBef>
              </a:pPr>
              <a:t>6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4756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/>
          </a:p>
        </p:txBody>
      </p:sp>
      <p:sp>
        <p:nvSpPr>
          <p:cNvPr id="1741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</a:pPr>
            <a:fld id="{30763E3E-103A-4136-8E38-A06227FA349F}" type="slidenum">
              <a:rPr lang="fi-FI" altLang="fi-FI" smtClean="0"/>
              <a:pPr>
                <a:spcBef>
                  <a:spcPct val="0"/>
                </a:spcBef>
              </a:pPr>
              <a:t>12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70745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/>
          </a:p>
        </p:txBody>
      </p:sp>
      <p:sp>
        <p:nvSpPr>
          <p:cNvPr id="19460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</a:pPr>
            <a:fld id="{6CAFE632-0C4D-4FD8-9EE2-238E478E7499}" type="slidenum">
              <a:rPr lang="fi-FI" altLang="fi-FI" smtClean="0"/>
              <a:pPr>
                <a:spcBef>
                  <a:spcPct val="0"/>
                </a:spcBef>
              </a:pPr>
              <a:t>13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93140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/>
          </a:p>
        </p:txBody>
      </p:sp>
      <p:sp>
        <p:nvSpPr>
          <p:cNvPr id="21508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</a:pPr>
            <a:fld id="{02BBFEB9-8F75-4FD9-91A6-C333AAA7B310}" type="slidenum">
              <a:rPr lang="fi-FI" altLang="fi-FI" smtClean="0"/>
              <a:pPr>
                <a:spcBef>
                  <a:spcPct val="0"/>
                </a:spcBef>
              </a:pPr>
              <a:t>14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83140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/>
          </a:p>
        </p:txBody>
      </p:sp>
      <p:sp>
        <p:nvSpPr>
          <p:cNvPr id="2355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1pPr>
            <a:lvl2pPr marL="742835" indent="-2857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2pPr>
            <a:lvl3pPr marL="1142822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3pPr>
            <a:lvl4pPr marL="1599951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4pPr>
            <a:lvl5pPr marL="2057080" indent="-2285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5pPr>
            <a:lvl6pPr marL="2514209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6pPr>
            <a:lvl7pPr marL="2971338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7pPr>
            <a:lvl8pPr marL="3428467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8pPr>
            <a:lvl9pPr marL="3885596" indent="-228565" defTabSz="4571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5580B90-3332-405B-A7A9-1BBD566010F1}" type="slidenum">
              <a:rPr lang="fi-FI" altLang="fi-FI" smtClean="0"/>
              <a:pPr eaLnBrk="1" hangingPunct="1">
                <a:spcBef>
                  <a:spcPct val="0"/>
                </a:spcBef>
              </a:pPr>
              <a:t>15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40416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err="1"/>
              <a:t>DG:n</a:t>
            </a:r>
            <a:r>
              <a:rPr lang="fi-FI" baseline="0" dirty="0"/>
              <a:t> vastuu: 1) tuoda jäsenten ääni kuuluville ylimmässä päätöksenteossa JA 2) toimia kuitenkin kokonaisuus ymmärtäen ja huomioon ottaen: eränlainen välitysmies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CD8F5-C4FF-4C38-B8FF-69968BA9066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0508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err="1"/>
              <a:t>DG:n</a:t>
            </a:r>
            <a:r>
              <a:rPr lang="fi-FI" baseline="0" dirty="0"/>
              <a:t> vastuu: 1) tuoda jäsenten ääni kuuluville ylimmässä päätöksenteossa JA 2) toimia kuitenkin kokonaisuus ymmärtäen ja huomioon ottaen: eränlainen välitysmies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CD8F5-C4FF-4C38-B8FF-69968BA90660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47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5" name="Kuva 16" descr="pp_yliö_perustyyli_2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1076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uva 9" descr="leijona.jpg"/>
          <p:cNvPicPr>
            <a:picLocks noChangeAspect="1"/>
          </p:cNvPicPr>
          <p:nvPr userDrawn="1"/>
        </p:nvPicPr>
        <p:blipFill>
          <a:blip r:embed="rId3"/>
          <a:srcRect r="50191"/>
          <a:stretch>
            <a:fillRect/>
          </a:stretch>
        </p:blipFill>
        <p:spPr bwMode="auto">
          <a:xfrm>
            <a:off x="7118350" y="1185863"/>
            <a:ext cx="278765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iruutu 14"/>
          <p:cNvSpPr txBox="1"/>
          <p:nvPr userDrawn="1"/>
        </p:nvSpPr>
        <p:spPr>
          <a:xfrm>
            <a:off x="925513" y="247650"/>
            <a:ext cx="4986337" cy="563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osoitt.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60E1B-F276-4F7B-B94A-6C4D008A1ACA}" type="datetime1">
              <a:rPr lang="fi-FI" smtClean="0"/>
              <a:t>4.4.2018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D15B-3F7F-4219-AB4E-A97E8EDDAA8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CC566-C761-4B98-A729-FC074F2350CD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9B21-13ED-40A2-B3E5-D3C249D6BA9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9A3F6-1CCB-42CB-B9DD-F932F42BD927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98D77-4149-4D04-9D6A-91356D084E9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91F6-EE0A-4562-89A9-9B6237DEAD5F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6AD3-599E-4F9C-90DD-5B440E9B9B5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98B6-EF4C-4462-872A-055555DA1627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25CA-C316-4451-939F-059C434BEC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9155-D39F-4531-B7B4-589CA9C0D9A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E3B2-4BDA-4E8A-A6AB-93E9006A91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85D3E-560C-4503-91D6-1025C1626BC7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B180-DFA1-4503-ACF9-61E2A119635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358A-A983-459A-8F0D-0994BEECD0AA}" type="datetime1">
              <a:rPr lang="fi-FI" smtClean="0"/>
              <a:t>4.4.2018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9AB2-A359-4F9E-9357-BC6D0E3B24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8444C-45F2-49EA-9550-EAD83A3FEB47}" type="datetime1">
              <a:rPr lang="fi-FI" smtClean="0"/>
              <a:t>4.4.2018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14FB-618F-451C-9321-00F16A9A65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7343-30C6-4CE2-AAC7-7D2F3E5BAE47}" type="datetime1">
              <a:rPr lang="fi-FI" smtClean="0"/>
              <a:t>4.4.2018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ACAE-B182-4B5C-9951-189130273F8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6F3AC-872B-454D-B5AF-6BCC4E74F8A2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451D-5EA6-4389-B0B0-7C1032145F8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uusi_perustpohja_yliö_pp"/>
          <p:cNvPicPr>
            <a:picLocks noChangeAspect="1" noChangeArrowheads="1"/>
          </p:cNvPicPr>
          <p:nvPr userDrawn="1"/>
        </p:nvPicPr>
        <p:blipFill>
          <a:blip r:embed="rId2"/>
          <a:srcRect b="29939"/>
          <a:stretch>
            <a:fillRect/>
          </a:stretch>
        </p:blipFill>
        <p:spPr bwMode="auto">
          <a:xfrm>
            <a:off x="-12700" y="0"/>
            <a:ext cx="99234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orakulmio 4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180975" y="6540500"/>
            <a:ext cx="1452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6BBF9-E77A-47BD-9684-429B4A9C833B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497138" y="6545263"/>
            <a:ext cx="48895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9F79D-03C0-4BD4-98E2-60C2316A85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47096-F34C-4047-BB30-ACB14A714779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085D9-3732-4485-AD8D-B3BDF9D88B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F1793-F17D-4C67-A540-08C4925AA247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5341-4D9E-4023-BA5D-AF2316A6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DE9D-9E70-4E01-8261-3D20EFA35EC9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9C86E-446A-4CDE-ADA7-7F749DEADDA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908C-DA23-49CA-B758-F0214B970A7D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C4745-2BFA-4A6B-B81B-87320049333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EF7-0478-4A8C-88BC-C7FB6E3A2288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4984-BBD6-43E3-A0B5-A945A8048F3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62C31-1A03-497F-B7B7-C77A1941E536}" type="datetime1">
              <a:rPr lang="fi-FI" smtClean="0"/>
              <a:t>4.4.2018</a:t>
            </a:fld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627B-5D44-4493-8762-74CDE0CE2C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40C2-B44C-4218-A296-3077627FF603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869E-13EE-4F87-9B3A-78072025F6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30BFE-36D0-4013-89B7-479447341125}" type="datetime1">
              <a:rPr lang="fi-FI" smtClean="0"/>
              <a:t>4.4.2018</a:t>
            </a:fld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F5534-F184-4B2E-AFCA-65FFEE32E8F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D67C-0BDF-4E39-AD5E-6289AEF1DF8B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10976-AF9B-4297-9A3B-E6A49AA3CF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25BA-6C0A-4C6A-987D-1EEF222386C6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B552-194D-4FC5-A567-AB24DE6EFDD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0" y="6545263"/>
            <a:ext cx="9894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80975" y="6540500"/>
            <a:ext cx="8969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3741CF8-A24A-4A95-B5EB-197CE3CB728C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83488" y="6545263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F35B738-7964-457D-8EFE-E23052D2CD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0" name="Kuva 16" descr="pp_yliö_perustyyli_200.jpg"/>
          <p:cNvPicPr>
            <a:picLocks noChangeAspect="1"/>
          </p:cNvPicPr>
          <p:nvPr userDrawn="1"/>
        </p:nvPicPr>
        <p:blipFill>
          <a:blip r:embed="rId13"/>
          <a:srcRect b="33028"/>
          <a:stretch>
            <a:fillRect/>
          </a:stretch>
        </p:blipFill>
        <p:spPr bwMode="auto">
          <a:xfrm>
            <a:off x="0" y="0"/>
            <a:ext cx="98853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922338"/>
            <a:ext cx="89154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32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2036763"/>
            <a:ext cx="8915400" cy="426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fld id="{5D0B7D05-37AF-45D8-A4A4-FF6C448C9B3F}" type="datetime1">
              <a:rPr lang="fi-FI" smtClean="0"/>
              <a:pPr lvl="4"/>
              <a:t>21.5.2014</a:t>
            </a:fld>
            <a:endParaRPr lang="fi-FI"/>
          </a:p>
          <a:p>
            <a:pPr lvl="4"/>
            <a:endParaRPr lang="fi-FI"/>
          </a:p>
        </p:txBody>
      </p:sp>
      <p:sp>
        <p:nvSpPr>
          <p:cNvPr id="15" name="Tekstiruutu 14"/>
          <p:cNvSpPr txBox="1"/>
          <p:nvPr userDrawn="1"/>
        </p:nvSpPr>
        <p:spPr>
          <a:xfrm>
            <a:off x="925513" y="241300"/>
            <a:ext cx="4986337" cy="56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Geneva" pitchFamily="48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3000" kern="1200">
          <a:solidFill>
            <a:schemeClr val="tx1"/>
          </a:solidFill>
          <a:latin typeface="+mn-lt"/>
          <a:ea typeface="Geneva" pitchFamily="48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Geneva" pitchFamily="4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BC318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Geneva" pitchFamily="4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2051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5AD508-52F0-4392-9211-FA895ABB972C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FCCC79-2E77-4BE5-B458-77812306AC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ons.fi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ons.f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402556" y="3641906"/>
            <a:ext cx="7099300" cy="1639888"/>
          </a:xfrm>
        </p:spPr>
        <p:txBody>
          <a:bodyPr/>
          <a:lstStyle/>
          <a:p>
            <a:pPr eaLnBrk="1" hangingPunct="1"/>
            <a:r>
              <a:rPr lang="fi-FI" b="1" dirty="0"/>
              <a:t>ELEKTIKOULUTUS 2018</a:t>
            </a:r>
            <a:br>
              <a:rPr lang="fi-FI" b="1" dirty="0"/>
            </a:br>
            <a:endParaRPr lang="fi-FI" b="1" dirty="0"/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1219200" y="5315629"/>
            <a:ext cx="7099300" cy="591376"/>
          </a:xfrm>
        </p:spPr>
        <p:txBody>
          <a:bodyPr/>
          <a:lstStyle/>
          <a:p>
            <a:pPr eaLnBrk="1" hangingPunct="1"/>
            <a:r>
              <a:rPr lang="fi-FI" sz="2800" i="1" dirty="0">
                <a:solidFill>
                  <a:srgbClr val="EBC318"/>
                </a:solidFill>
              </a:rPr>
              <a:t>GS Maarit Kuikka  4.3.2018</a:t>
            </a: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03938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Vuosikokous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Liiton sääntöjen §8 – 10</a:t>
            </a:r>
          </a:p>
          <a:p>
            <a:r>
              <a:rPr lang="fi-FI" dirty="0"/>
              <a:t>§8 Liiton vuosikokouksen aika ja koolle kutsuminen</a:t>
            </a:r>
          </a:p>
          <a:p>
            <a:r>
              <a:rPr lang="fi-FI" dirty="0"/>
              <a:t>§ 9 Liiton kokousten osanottajat ja aloiteoikeus</a:t>
            </a:r>
          </a:p>
          <a:p>
            <a:pPr lvl="1"/>
            <a:r>
              <a:rPr lang="fi-FI" dirty="0"/>
              <a:t>Päätöksenteko</a:t>
            </a:r>
          </a:p>
          <a:p>
            <a:r>
              <a:rPr lang="fi-FI" dirty="0"/>
              <a:t>§ 10 Vuosikokouksen asiat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9230EA-0825-48D7-B6DF-996A6D5AB85B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989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598489"/>
            <a:ext cx="8915400" cy="877887"/>
          </a:xfrm>
        </p:spPr>
        <p:txBody>
          <a:bodyPr/>
          <a:lstStyle/>
          <a:p>
            <a:r>
              <a:rPr lang="fi-FI" b="1" dirty="0"/>
              <a:t>§10 vuosikokouksen asiat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345748"/>
            <a:ext cx="8915400" cy="5002801"/>
          </a:xfrm>
        </p:spPr>
        <p:txBody>
          <a:bodyPr/>
          <a:lstStyle/>
          <a:p>
            <a:pPr marL="0" indent="0">
              <a:buNone/>
            </a:pPr>
            <a:r>
              <a:rPr lang="fi-FI" sz="1600" b="1" dirty="0"/>
              <a:t>10. § Vuosikokouksen asiat</a:t>
            </a:r>
            <a:r>
              <a:rPr lang="fi-FI" sz="1600" dirty="0"/>
              <a:t/>
            </a:r>
            <a:br>
              <a:rPr lang="fi-FI" sz="1600" dirty="0"/>
            </a:br>
            <a:r>
              <a:rPr lang="fi-FI" sz="1600" dirty="0"/>
              <a:t>Vuosikokouksessa käsitellään seuraavat asiat:</a:t>
            </a:r>
          </a:p>
          <a:p>
            <a:pPr lvl="0"/>
            <a:r>
              <a:rPr lang="fi-FI" sz="1600" dirty="0"/>
              <a:t>Käsitellään kuvernöörineuvoston kertomus liiton toiminnasta edelliseltä toimintakaudelta.</a:t>
            </a:r>
          </a:p>
          <a:p>
            <a:pPr lvl="0"/>
            <a:r>
              <a:rPr lang="fi-FI" sz="1600" dirty="0"/>
              <a:t>Käsitellään liiton tilinpäätös ja tilintarkastajien lausunto edelliseltä toimintakaudelta.</a:t>
            </a:r>
          </a:p>
          <a:p>
            <a:pPr lvl="0"/>
            <a:r>
              <a:rPr lang="fi-FI" sz="1600" dirty="0"/>
              <a:t>Päätetään liiton tilinpäätöksen vahvistamisesta ja vastuuvapauden myöntämisestä.</a:t>
            </a:r>
          </a:p>
          <a:p>
            <a:pPr lvl="0"/>
            <a:r>
              <a:rPr lang="fi-FI" sz="1600" dirty="0"/>
              <a:t>Päätetään seuraavan toimintakauden toiminta- ja taloussuunnitelmasta sekä </a:t>
            </a:r>
            <a:r>
              <a:rPr lang="fi-FI" sz="1600" dirty="0" err="1"/>
              <a:t>liittymis</a:t>
            </a:r>
            <a:r>
              <a:rPr lang="fi-FI" sz="1600" dirty="0"/>
              <a:t>-, jäsen- ja kannatusjäsenmaksujen suuruudesta.</a:t>
            </a:r>
          </a:p>
          <a:p>
            <a:pPr lvl="0"/>
            <a:r>
              <a:rPr lang="fi-FI" sz="1600" dirty="0"/>
              <a:t>Valitaan liiton (MD 107 </a:t>
            </a:r>
            <a:r>
              <a:rPr lang="fi-FI" sz="1600" strike="sngStrike" dirty="0"/>
              <a:t> </a:t>
            </a:r>
            <a:r>
              <a:rPr lang="fi-FI" sz="1600" dirty="0"/>
              <a:t>kuvernöörineuvoston) puheenjohtaja ja varapuheenjohtaja seuraavaksi toimikaudeksi.</a:t>
            </a:r>
          </a:p>
          <a:p>
            <a:pPr lvl="0"/>
            <a:r>
              <a:rPr lang="fi-FI" sz="1600" dirty="0"/>
              <a:t>Todetaan seuraavan kauden piirikuvernöörit ja valitaan kuvernöörineuvoston jäsenet seuraavaksi toimikaudeksi.</a:t>
            </a:r>
          </a:p>
          <a:p>
            <a:pPr lvl="0"/>
            <a:r>
              <a:rPr lang="fi-FI" sz="1600" dirty="0"/>
              <a:t>Valitaan liiton seuraavan toimintakauden tilejä tarkastamaan kaksi tilintarkastajaa ja kaksi varatilintarkastajaa.</a:t>
            </a:r>
          </a:p>
          <a:p>
            <a:pPr lvl="0"/>
            <a:r>
              <a:rPr lang="fi-FI" sz="1600" dirty="0"/>
              <a:t>Valitaan tarvittaessa liiton edustajaehdokas järjestön hallitukseen.</a:t>
            </a:r>
          </a:p>
          <a:p>
            <a:pPr lvl="0"/>
            <a:r>
              <a:rPr lang="fi-FI" sz="1600" dirty="0"/>
              <a:t>Todetaan kolmen seuraavan vuoden vuosikokouksen paikka ja valitaan niitä seuraava vuosikokouksen järjestäjä.</a:t>
            </a:r>
          </a:p>
          <a:p>
            <a:pPr lvl="0"/>
            <a:r>
              <a:rPr lang="fi-FI" sz="1600" dirty="0"/>
              <a:t>Käsitellään </a:t>
            </a:r>
            <a:r>
              <a:rPr lang="fi-FI" sz="1600" dirty="0" err="1"/>
              <a:t>lionsklubien</a:t>
            </a:r>
            <a:r>
              <a:rPr lang="fi-FI" sz="1600" dirty="0"/>
              <a:t>, hallituksen ja kuvernöörineuvoston aloitteet ja kuvernöörineuvoston niistä antamat lausunnot.</a:t>
            </a:r>
          </a:p>
          <a:p>
            <a:pPr lvl="0"/>
            <a:r>
              <a:rPr lang="fi-FI" sz="1600" dirty="0"/>
              <a:t>Käsitellään muut kokouskutsussa mainitut asiat.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9230EA-0825-48D7-B6DF-996A6D5AB85B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24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Päiväys</a:t>
            </a:r>
          </a:p>
        </p:txBody>
      </p:sp>
      <p:sp>
        <p:nvSpPr>
          <p:cNvPr id="1638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Esityksen aihe, esittäjän nimi</a:t>
            </a:r>
          </a:p>
        </p:txBody>
      </p:sp>
      <p:sp>
        <p:nvSpPr>
          <p:cNvPr id="1638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BEDDB1-0493-4FE3-A8D4-CA26BA48B684}" type="slidenum">
              <a:rPr lang="fi-FI" altLang="fi-FI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16389" name="Rectangle 2"/>
          <p:cNvSpPr>
            <a:spLocks noGrp="1"/>
          </p:cNvSpPr>
          <p:nvPr>
            <p:ph type="title" idx="4294967295"/>
          </p:nvPr>
        </p:nvSpPr>
        <p:spPr>
          <a:xfrm>
            <a:off x="484188" y="61753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Vuosikokousasiat Oulu 2018</a:t>
            </a:r>
          </a:p>
        </p:txBody>
      </p:sp>
      <p:sp>
        <p:nvSpPr>
          <p:cNvPr id="16390" name="Rectangle 3"/>
          <p:cNvSpPr>
            <a:spLocks noGrp="1"/>
          </p:cNvSpPr>
          <p:nvPr>
            <p:ph type="body" idx="4294967295"/>
          </p:nvPr>
        </p:nvSpPr>
        <p:spPr>
          <a:xfrm>
            <a:off x="484188" y="1471613"/>
            <a:ext cx="8915400" cy="4622800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Vaalit</a:t>
            </a:r>
          </a:p>
          <a:p>
            <a:pPr lvl="1" eaLnBrk="1" hangingPunct="1"/>
            <a:r>
              <a:rPr lang="fi-FI" altLang="fi-FI" sz="3200" dirty="0"/>
              <a:t>Liiton varapuheenjohtaja (2 ehdokasta)</a:t>
            </a:r>
          </a:p>
          <a:p>
            <a:pPr eaLnBrk="1" hangingPunct="1"/>
            <a:r>
              <a:rPr lang="fi-FI" altLang="fi-FI" sz="3200" dirty="0"/>
              <a:t>Äänestykset</a:t>
            </a:r>
          </a:p>
          <a:p>
            <a:pPr lvl="1" eaLnBrk="1" hangingPunct="1"/>
            <a:r>
              <a:rPr lang="fi-FI" altLang="fi-FI" sz="3200" dirty="0"/>
              <a:t>Klubialoitteet</a:t>
            </a:r>
          </a:p>
          <a:p>
            <a:pPr lvl="1" eaLnBrk="1" hangingPunct="1"/>
            <a:r>
              <a:rPr lang="fi-FI" altLang="fi-FI" sz="3200" dirty="0"/>
              <a:t>Lions-talo</a:t>
            </a:r>
          </a:p>
          <a:p>
            <a:pPr lvl="1" eaLnBrk="1" hangingPunct="1"/>
            <a:r>
              <a:rPr lang="fi-FI" altLang="fi-FI" sz="3200" dirty="0"/>
              <a:t>Mikä muu tahansa</a:t>
            </a:r>
          </a:p>
          <a:p>
            <a:pPr eaLnBrk="1" hangingPunct="1"/>
            <a:r>
              <a:rPr lang="fi-FI" altLang="fi-FI" sz="3200" dirty="0"/>
              <a:t>Punainen Sulka –kampanjan loppuraportti</a:t>
            </a:r>
          </a:p>
        </p:txBody>
      </p:sp>
    </p:spTree>
    <p:extLst>
      <p:ext uri="{BB962C8B-B14F-4D97-AF65-F5344CB8AC3E}">
        <p14:creationId xmlns:p14="http://schemas.microsoft.com/office/powerpoint/2010/main" val="1718821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Päiväys</a:t>
            </a:r>
          </a:p>
        </p:txBody>
      </p:sp>
      <p:sp>
        <p:nvSpPr>
          <p:cNvPr id="1843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Esityksen aihe, esittäjän nimi</a:t>
            </a:r>
          </a:p>
        </p:txBody>
      </p:sp>
      <p:sp>
        <p:nvSpPr>
          <p:cNvPr id="18436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EE4EE1-FB5D-42DA-9832-D35766906DE9}" type="slidenum">
              <a:rPr lang="fi-FI" altLang="fi-FI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18437" name="Rectangle 2"/>
          <p:cNvSpPr>
            <a:spLocks noGrp="1"/>
          </p:cNvSpPr>
          <p:nvPr>
            <p:ph type="title" idx="4294967295"/>
          </p:nvPr>
        </p:nvSpPr>
        <p:spPr>
          <a:xfrm>
            <a:off x="484188" y="61753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Vuosikokousasiat Oulu 2018</a:t>
            </a:r>
          </a:p>
        </p:txBody>
      </p:sp>
      <p:sp>
        <p:nvSpPr>
          <p:cNvPr id="18438" name="Rectangle 3"/>
          <p:cNvSpPr>
            <a:spLocks noGrp="1"/>
          </p:cNvSpPr>
          <p:nvPr>
            <p:ph type="body" idx="4294967295"/>
          </p:nvPr>
        </p:nvSpPr>
        <p:spPr>
          <a:xfrm>
            <a:off x="484188" y="1622425"/>
            <a:ext cx="8915400" cy="4622800"/>
          </a:xfrm>
        </p:spPr>
        <p:txBody>
          <a:bodyPr/>
          <a:lstStyle/>
          <a:p>
            <a:pPr eaLnBrk="1" hangingPunct="1"/>
            <a:r>
              <a:rPr lang="fi-FI" altLang="fi-FI" sz="3600" dirty="0"/>
              <a:t>Teemat</a:t>
            </a:r>
          </a:p>
          <a:p>
            <a:pPr lvl="1" eaLnBrk="1" hangingPunct="1"/>
            <a:r>
              <a:rPr lang="fi-FI" altLang="fi-FI" sz="3200" dirty="0"/>
              <a:t>Kansainvälinen teema ”Me palvelemme” </a:t>
            </a:r>
          </a:p>
          <a:p>
            <a:pPr lvl="1" eaLnBrk="1" hangingPunct="1"/>
            <a:r>
              <a:rPr lang="fi-FI" altLang="fi-FI" sz="3200" dirty="0"/>
              <a:t>Kotimainen teema 2018 – 2019: </a:t>
            </a:r>
          </a:p>
          <a:p>
            <a:pPr lvl="2" eaLnBrk="1" hangingPunct="1"/>
            <a:r>
              <a:rPr lang="fi-FI" altLang="fi-FI" sz="2800" dirty="0"/>
              <a:t>”Lions – monta tapaa tehdä hyvää” (2018 – 2021)</a:t>
            </a:r>
          </a:p>
          <a:p>
            <a:pPr eaLnBrk="1" hangingPunct="1"/>
            <a:r>
              <a:rPr lang="fi-FI" altLang="fi-FI" sz="3600" dirty="0"/>
              <a:t>Strategia ja toimintasuunnitelma</a:t>
            </a:r>
          </a:p>
          <a:p>
            <a:pPr eaLnBrk="1" hangingPunct="1"/>
            <a:r>
              <a:rPr lang="fi-FI" altLang="fi-FI" sz="3600" dirty="0"/>
              <a:t>Vuosikokous 2022 (Tampere)</a:t>
            </a:r>
          </a:p>
        </p:txBody>
      </p:sp>
    </p:spTree>
    <p:extLst>
      <p:ext uri="{BB962C8B-B14F-4D97-AF65-F5344CB8AC3E}">
        <p14:creationId xmlns:p14="http://schemas.microsoft.com/office/powerpoint/2010/main" val="1809968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Päiväys</a:t>
            </a:r>
          </a:p>
        </p:txBody>
      </p:sp>
      <p:sp>
        <p:nvSpPr>
          <p:cNvPr id="20483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Esityksen aihe, esittäjän nimi</a:t>
            </a:r>
          </a:p>
        </p:txBody>
      </p:sp>
      <p:sp>
        <p:nvSpPr>
          <p:cNvPr id="20484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2pPr>
            <a:lvl3pPr marL="1143000" indent="-228600">
              <a:spcBef>
                <a:spcPct val="20000"/>
              </a:spcBef>
              <a:buClr>
                <a:srgbClr val="EBC318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48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82E97F-68BA-4FF0-8C96-2F4E405EFF57}" type="slidenum">
              <a:rPr lang="fi-FI" altLang="fi-FI" sz="1000" smtClean="0">
                <a:solidFill>
                  <a:srgbClr val="7F7F7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20485" name="Rectangle 2"/>
          <p:cNvSpPr>
            <a:spLocks noGrp="1"/>
          </p:cNvSpPr>
          <p:nvPr>
            <p:ph type="title" idx="4294967295"/>
          </p:nvPr>
        </p:nvSpPr>
        <p:spPr>
          <a:xfrm>
            <a:off x="484188" y="61753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Vuosikokousasiat Oulu 2018</a:t>
            </a:r>
          </a:p>
        </p:txBody>
      </p:sp>
      <p:sp>
        <p:nvSpPr>
          <p:cNvPr id="20486" name="Rectangle 3"/>
          <p:cNvSpPr>
            <a:spLocks noGrp="1"/>
          </p:cNvSpPr>
          <p:nvPr>
            <p:ph type="body" idx="4294967295"/>
          </p:nvPr>
        </p:nvSpPr>
        <p:spPr>
          <a:xfrm>
            <a:off x="484188" y="1622425"/>
            <a:ext cx="8915400" cy="4622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fi-FI" altLang="fi-FI" sz="36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fi-FI" altLang="fi-FI" sz="3600" b="1" dirty="0"/>
          </a:p>
          <a:p>
            <a:pPr marL="0" indent="0" algn="ctr" eaLnBrk="1" hangingPunct="1">
              <a:buNone/>
            </a:pPr>
            <a:r>
              <a:rPr lang="fi-FI" altLang="fi-FI" sz="4400" dirty="0"/>
              <a:t>Sähköinen äänestys ja viestiseinän käyttö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fi-FI" altLang="fi-FI" sz="4400" dirty="0"/>
          </a:p>
        </p:txBody>
      </p:sp>
    </p:spTree>
    <p:extLst>
      <p:ext uri="{BB962C8B-B14F-4D97-AF65-F5344CB8AC3E}">
        <p14:creationId xmlns:p14="http://schemas.microsoft.com/office/powerpoint/2010/main" val="104604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8CB614F-1787-4B1E-9E44-EE707CC64D9D}" type="datetime1">
              <a:rPr lang="fi-FI" altLang="fi-FI" sz="1000" smtClean="0">
                <a:solidFill>
                  <a:srgbClr val="7F7F7F"/>
                </a:solidFill>
              </a:rPr>
              <a:t>4.4.2018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Maarit Kuikka/elektikoulutus 2016</a:t>
            </a:r>
          </a:p>
        </p:txBody>
      </p:sp>
      <p:sp>
        <p:nvSpPr>
          <p:cNvPr id="614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7E08BBB-FC16-40AB-B541-F999577C0C7F}" type="slidenum">
              <a:rPr lang="fi-FI" altLang="fi-FI" sz="1000" smtClean="0">
                <a:solidFill>
                  <a:srgbClr val="7F7F7F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59622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Vuosikokous Oulu 2018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1593177"/>
            <a:ext cx="8915400" cy="4829393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fi-FI" sz="2800" dirty="0"/>
              <a:t>Istuvien </a:t>
            </a:r>
            <a:r>
              <a:rPr lang="fi-FI" sz="2800" dirty="0" err="1"/>
              <a:t>DG:eiden</a:t>
            </a:r>
            <a:r>
              <a:rPr lang="fi-FI" sz="2800" dirty="0"/>
              <a:t> kokous (</a:t>
            </a:r>
            <a:r>
              <a:rPr lang="fi-FI" sz="2800" dirty="0" err="1"/>
              <a:t>badget</a:t>
            </a:r>
            <a:r>
              <a:rPr lang="fi-FI" sz="2800" dirty="0"/>
              <a:t> ja </a:t>
            </a:r>
            <a:r>
              <a:rPr lang="fi-FI" sz="2800" dirty="0" err="1"/>
              <a:t>crestit</a:t>
            </a:r>
            <a:r>
              <a:rPr lang="fi-FI" sz="2800" dirty="0"/>
              <a:t> vaihtoon vasta 1.7., kurssitunnuksen käyttö järjestäytymiskokouksessa ok)</a:t>
            </a:r>
          </a:p>
          <a:p>
            <a:pPr marL="514350" indent="-457200" eaLnBrk="1" hangingPunct="1">
              <a:defRPr/>
            </a:pPr>
            <a:r>
              <a:rPr lang="fi-FI" sz="2800" dirty="0"/>
              <a:t>Liitto korvaa matkat ja 2 yön majoituksen + osallistumismaksun 30 € (ei puolison) </a:t>
            </a:r>
          </a:p>
          <a:p>
            <a:pPr marL="514350" indent="-457200" eaLnBrk="1" hangingPunct="1">
              <a:defRPr/>
            </a:pPr>
            <a:r>
              <a:rPr lang="fi-FI" sz="2800" dirty="0"/>
              <a:t>1VDG-ryhmä istuu 3. rivillä piirijärjestyksessä oman </a:t>
            </a:r>
            <a:r>
              <a:rPr lang="fi-FI" sz="2800" dirty="0" err="1"/>
              <a:t>DG:n</a:t>
            </a:r>
            <a:r>
              <a:rPr lang="fi-FI" sz="2800" dirty="0"/>
              <a:t> takana</a:t>
            </a:r>
          </a:p>
          <a:p>
            <a:pPr marL="57150" indent="0" eaLnBrk="1" hangingPunct="1">
              <a:buFont typeface="Arial" charset="0"/>
              <a:buNone/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5520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Valmistautuminen vuosikokoukseen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2070555"/>
            <a:ext cx="8915400" cy="4265612"/>
          </a:xfrm>
        </p:spPr>
        <p:txBody>
          <a:bodyPr/>
          <a:lstStyle/>
          <a:p>
            <a:r>
              <a:rPr lang="fi-FI" dirty="0"/>
              <a:t>Kutsu vain sähköisesti</a:t>
            </a:r>
          </a:p>
          <a:p>
            <a:r>
              <a:rPr lang="fi-FI" dirty="0"/>
              <a:t>Aineisto </a:t>
            </a:r>
            <a:r>
              <a:rPr lang="fi-FI" dirty="0" err="1"/>
              <a:t>maalis</a:t>
            </a:r>
            <a:r>
              <a:rPr lang="fi-FI" dirty="0"/>
              <a:t>/huhtikuussa sähköisessä muodossa: </a:t>
            </a:r>
            <a:r>
              <a:rPr lang="fi-FI" dirty="0" err="1"/>
              <a:t>Lion</a:t>
            </a:r>
            <a:r>
              <a:rPr lang="fi-FI" dirty="0"/>
              <a:t>-viesti, </a:t>
            </a:r>
            <a:r>
              <a:rPr lang="fi-FI" dirty="0">
                <a:hlinkClick r:id="rId2"/>
              </a:rPr>
              <a:t>www.lions.fi</a:t>
            </a:r>
            <a:r>
              <a:rPr lang="fi-FI" dirty="0"/>
              <a:t> – Jäsenille – Kokoukset – Vuosikokous 2018</a:t>
            </a:r>
          </a:p>
          <a:p>
            <a:r>
              <a:rPr lang="fi-FI" dirty="0"/>
              <a:t>Tutustu ja keskusteluta klubeissa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C7522-57A8-4B2B-B8D2-85F6C738AA9E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44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Kuvernöörineuvosto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919968"/>
            <a:ext cx="8915400" cy="4265612"/>
          </a:xfrm>
        </p:spPr>
        <p:txBody>
          <a:bodyPr/>
          <a:lstStyle/>
          <a:p>
            <a:r>
              <a:rPr lang="fi-FI" dirty="0"/>
              <a:t>Liiton säännöt § 11 – 12</a:t>
            </a:r>
          </a:p>
          <a:p>
            <a:r>
              <a:rPr lang="fi-FI" dirty="0"/>
              <a:t>§ 11 Kuvernöörineuvosto</a:t>
            </a:r>
          </a:p>
          <a:p>
            <a:pPr marL="400050" lvl="1" indent="0">
              <a:buNone/>
            </a:pPr>
            <a:r>
              <a:rPr lang="fi-FI" sz="2800" i="1" dirty="0"/>
              <a:t>”Kuvernöörineuvosto käyttää päätäntävaltaa järjestön asioissa ja ohjaa </a:t>
            </a:r>
            <a:r>
              <a:rPr lang="fi-FI" sz="2800" i="1" dirty="0" err="1"/>
              <a:t>lionstoimintaa</a:t>
            </a:r>
            <a:r>
              <a:rPr lang="fi-FI" sz="2800" i="1" dirty="0"/>
              <a:t> liitossa</a:t>
            </a:r>
            <a:r>
              <a:rPr lang="fi-FI" sz="2800" dirty="0"/>
              <a:t>.”</a:t>
            </a:r>
          </a:p>
          <a:p>
            <a:pPr marL="857250" lvl="1" indent="-457200"/>
            <a:r>
              <a:rPr lang="fi-FI" sz="2800" dirty="0"/>
              <a:t>Päätösvaltaisuus</a:t>
            </a:r>
          </a:p>
          <a:p>
            <a:pPr marL="857250" lvl="1" indent="-457200"/>
            <a:r>
              <a:rPr lang="fi-FI" sz="2800" dirty="0"/>
              <a:t>Kokouskutsu</a:t>
            </a:r>
          </a:p>
          <a:p>
            <a:pPr marL="457200" indent="-457200"/>
            <a:r>
              <a:rPr lang="fi-FI" dirty="0"/>
              <a:t>§ 12 Kuvernöörineuvoston kokoukset </a:t>
            </a:r>
          </a:p>
          <a:p>
            <a:pPr marL="457200" indent="-457200"/>
            <a:r>
              <a:rPr lang="fi-FI" dirty="0"/>
              <a:t>Liiton menettelytapaohje täydentää §10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79B7B4-3AC2-4E25-A97A-43FAD7B2D069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872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690336"/>
            <a:ext cx="8915400" cy="877887"/>
          </a:xfrm>
        </p:spPr>
        <p:txBody>
          <a:bodyPr/>
          <a:lstStyle/>
          <a:p>
            <a:r>
              <a:rPr lang="fi-FI" b="1" dirty="0"/>
              <a:t>Kuvernöörineuvosto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4188" y="1650650"/>
            <a:ext cx="8915400" cy="4265612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79B7B4-3AC2-4E25-A97A-43FAD7B2D069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773723" y="1584298"/>
            <a:ext cx="8238392" cy="4879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”Kuvernöörineuvoston sääntömääräisiin kokouksiin kutsutaan hallituksen jäsenet, liiton toimialajohtajat sekä erillisestä kutsusta hallituksen asettamien työryhmien puheenjohtajat. Kuvernöörineuvoston varsinaisessa kokouksessa on läsnäolo- ja puheoikeus kokoukseen osallistuvilla </a:t>
            </a:r>
            <a:r>
              <a:rPr lang="fi-FI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lioneilla</a:t>
            </a: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 </a:t>
            </a:r>
            <a:r>
              <a:rPr lang="fi-FI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leoilla</a:t>
            </a: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i-FI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Ylimääräiseen sähköpostitse tai tietoliikenneyhteyksien avulla pidettävään kokoukseen voidaan kutsua kuvernöörineuvoston lisäksi tarvittavat asiantuntijat.</a:t>
            </a:r>
            <a:endParaRPr lang="fi-FI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i-FI" sz="16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i-FI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Osanotosta kokoukseen suoritetaan liiton matkustussäännön mukainen korvaus vain niille, jotka kuvernöörineuvosto, hallitus tai pääsihteeri on erikseen jonkun asian esittelijäksi kutsunut. Kuvernöörineuvosto käynnistyy seminaarilla, jota seuraa kuvernöörineuvoston kokous.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625340" algn="l"/>
              </a:tabLst>
            </a:pP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Kuvernöörineuvostossa käsiteltävät asiat valmistelee ja toimeenpanee liiton hallitus, jonka tehtävistä määrätään tarkemmin liiton sääntöjen 13. §.</a:t>
            </a:r>
            <a:endParaRPr lang="fi-FI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625340" algn="l"/>
              </a:tabLst>
            </a:pP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Kuvernöörineuvoston kokouksen järjestäjällä on oikeus periä osallistujilta osallistumismaksu (</a:t>
            </a:r>
            <a:r>
              <a:rPr lang="fi-FI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fi-FI" sz="16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10 €).”</a:t>
            </a: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06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Kuvernöörineuvosto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919968"/>
            <a:ext cx="8915400" cy="4265612"/>
          </a:xfrm>
        </p:spPr>
        <p:txBody>
          <a:bodyPr/>
          <a:lstStyle/>
          <a:p>
            <a:r>
              <a:rPr lang="fi-FI" sz="2000" i="1" dirty="0"/>
              <a:t>Kuvernöörineuvostolla on päätäntävalta kaikissa asioissa, jotka eivät sääntöjen mukaan kuulu liiton kokoukselle (tai hallitukselle?) tai joista liiton kokous (tai hallitus?)ei ole tehnyt päätöstä.</a:t>
            </a:r>
          </a:p>
          <a:p>
            <a:r>
              <a:rPr lang="fi-FI" sz="2000" dirty="0"/>
              <a:t>Kuvernöörineuvostossa käsiteltäviin asioihin kuuluvat:</a:t>
            </a:r>
          </a:p>
          <a:p>
            <a:pPr lvl="1"/>
            <a:r>
              <a:rPr lang="fi-FI" sz="2000" dirty="0"/>
              <a:t>selonteko liiton taloudellisesta tilanteesta</a:t>
            </a:r>
          </a:p>
          <a:p>
            <a:pPr lvl="1"/>
            <a:r>
              <a:rPr lang="fi-FI" sz="2000" i="1" dirty="0"/>
              <a:t>päätöksenteko järjestön toimintaan ja organisaatioon liittyvistä asioista Suomessa</a:t>
            </a:r>
          </a:p>
          <a:p>
            <a:pPr lvl="1"/>
            <a:r>
              <a:rPr lang="fi-FI" sz="2000" dirty="0"/>
              <a:t>päätös liiton varoista mahdollisesti myönnettävistä avustuksista</a:t>
            </a:r>
          </a:p>
          <a:p>
            <a:pPr lvl="1"/>
            <a:r>
              <a:rPr lang="fi-FI" sz="2000" dirty="0"/>
              <a:t>liiton ohjesääntöjen vahvistaminen</a:t>
            </a:r>
          </a:p>
          <a:p>
            <a:pPr lvl="1"/>
            <a:r>
              <a:rPr lang="fi-FI" sz="2000" i="1" dirty="0"/>
              <a:t>liiton yhteydessä toimivien säätiöiden hallitusten valinta</a:t>
            </a:r>
          </a:p>
          <a:p>
            <a:pPr lvl="1"/>
            <a:r>
              <a:rPr lang="fi-FI" sz="2000" dirty="0"/>
              <a:t>pääsihteerin valinta ja tehtävästä vapauttaminen</a:t>
            </a:r>
          </a:p>
          <a:p>
            <a:pPr lvl="1"/>
            <a:r>
              <a:rPr lang="fi-FI" sz="2000" dirty="0"/>
              <a:t>toimihenkilöiden toimien perustaminen ja lakkauttaminen 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58AAD-997E-4624-AD4B-81A2CDA99C76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441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402556" y="3527191"/>
            <a:ext cx="7099300" cy="1322857"/>
          </a:xfrm>
        </p:spPr>
        <p:txBody>
          <a:bodyPr/>
          <a:lstStyle/>
          <a:p>
            <a:pPr eaLnBrk="1" hangingPunct="1"/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Liiton säännöt ja ohjesäännöt,</a:t>
            </a:r>
            <a:br>
              <a:rPr lang="fi-FI" b="1" dirty="0"/>
            </a:br>
            <a:r>
              <a:rPr lang="fi-FI" b="1" dirty="0"/>
              <a:t>Lions-kokoukset ja DG-osallistumiset</a:t>
            </a:r>
            <a:br>
              <a:rPr lang="fi-FI" b="1" dirty="0"/>
            </a:br>
            <a:endParaRPr lang="fi-FI" b="1" dirty="0"/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1219200" y="5766932"/>
            <a:ext cx="7099300" cy="591376"/>
          </a:xfrm>
        </p:spPr>
        <p:txBody>
          <a:bodyPr/>
          <a:lstStyle/>
          <a:p>
            <a:pPr eaLnBrk="1" hangingPunct="1"/>
            <a:r>
              <a:rPr lang="fi-FI" sz="2800" i="1" dirty="0">
                <a:solidFill>
                  <a:srgbClr val="EBC318"/>
                </a:solidFill>
              </a:rPr>
              <a:t>GS Maarit Kuikka</a:t>
            </a: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03938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4474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701D5F-D510-4C56-B97E-8A772F7B8A37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 dirty="0">
                <a:latin typeface="Arial" charset="0"/>
              </a:rPr>
              <a:t>Maarit Kuikka, Suomen Lions-liitto ry</a:t>
            </a: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574431" y="903809"/>
            <a:ext cx="8915400" cy="942576"/>
          </a:xfrm>
        </p:spPr>
        <p:txBody>
          <a:bodyPr/>
          <a:lstStyle/>
          <a:p>
            <a:pPr eaLnBrk="1" hangingPunct="1"/>
            <a:r>
              <a:rPr lang="fi-FI" sz="3600" b="1" dirty="0"/>
              <a:t>KVN-aikataulu 2018 – 2019: sääntömääräiset kokoukset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635977" y="2119589"/>
            <a:ext cx="8915400" cy="4290004"/>
          </a:xfrm>
        </p:spPr>
        <p:txBody>
          <a:bodyPr/>
          <a:lstStyle/>
          <a:p>
            <a:r>
              <a:rPr lang="fi-FI" sz="3200" b="1" dirty="0"/>
              <a:t>10.6.2018 			</a:t>
            </a:r>
            <a:r>
              <a:rPr lang="fi-FI" sz="3200" dirty="0"/>
              <a:t>Oulun järjestäytymiskokous</a:t>
            </a:r>
          </a:p>
          <a:p>
            <a:r>
              <a:rPr lang="fi-FI" sz="3200" b="1" dirty="0"/>
              <a:t>24.-26.8.		 	</a:t>
            </a:r>
            <a:r>
              <a:rPr lang="fi-FI" sz="3200" dirty="0"/>
              <a:t>Mikkeli</a:t>
            </a:r>
          </a:p>
          <a:p>
            <a:pPr lvl="1"/>
            <a:r>
              <a:rPr lang="fi-FI" sz="2800" dirty="0"/>
              <a:t>Kaikkien toimialojen omat kokoukset/koulutukset</a:t>
            </a:r>
          </a:p>
          <a:p>
            <a:r>
              <a:rPr lang="fi-FI" sz="3200" b="1" dirty="0"/>
              <a:t>1.12.					</a:t>
            </a:r>
            <a:r>
              <a:rPr lang="fi-FI" sz="3200" dirty="0" err="1"/>
              <a:t>GoToWebinar</a:t>
            </a:r>
            <a:endParaRPr lang="fi-FI" sz="2400" dirty="0"/>
          </a:p>
          <a:p>
            <a:r>
              <a:rPr lang="fi-FI" sz="3200" b="1" dirty="0"/>
              <a:t>1. – 3.3.2019		</a:t>
            </a:r>
            <a:r>
              <a:rPr lang="fi-FI" sz="3200" dirty="0"/>
              <a:t>Pori</a:t>
            </a:r>
            <a:endParaRPr lang="fi-FI" sz="3200" b="1" dirty="0"/>
          </a:p>
        </p:txBody>
      </p:sp>
    </p:spTree>
    <p:extLst>
      <p:ext uri="{BB962C8B-B14F-4D97-AF65-F5344CB8AC3E}">
        <p14:creationId xmlns:p14="http://schemas.microsoft.com/office/powerpoint/2010/main" val="1480369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555938" y="1128933"/>
            <a:ext cx="8915400" cy="5168836"/>
          </a:xfrm>
        </p:spPr>
        <p:txBody>
          <a:bodyPr/>
          <a:lstStyle/>
          <a:p>
            <a:pPr marL="57150" indent="0" algn="ctr">
              <a:buNone/>
            </a:pPr>
            <a:r>
              <a:rPr lang="fi-FI" sz="3600" b="1" dirty="0" err="1"/>
              <a:t>KVN:n</a:t>
            </a:r>
            <a:r>
              <a:rPr lang="fi-FI" sz="3600" b="1" dirty="0"/>
              <a:t> järjestäytymiskokous </a:t>
            </a:r>
          </a:p>
          <a:p>
            <a:pPr marL="57150" indent="0" algn="ctr">
              <a:buNone/>
            </a:pPr>
            <a:r>
              <a:rPr lang="fi-FI" sz="3600" b="1" dirty="0"/>
              <a:t>su 10.6.2018 klo 10</a:t>
            </a:r>
          </a:p>
          <a:p>
            <a:pPr marL="57150" indent="0" algn="ctr">
              <a:buNone/>
            </a:pPr>
            <a:r>
              <a:rPr lang="fi-FI" sz="3600" dirty="0"/>
              <a:t>Asiana: hallituksen kokoonpano</a:t>
            </a:r>
          </a:p>
          <a:p>
            <a:pPr marL="628650" indent="-571500" algn="ctr">
              <a:buFontTx/>
              <a:buChar char="-"/>
            </a:pPr>
            <a:r>
              <a:rPr lang="fi-FI" sz="3600" dirty="0" err="1"/>
              <a:t>DG-paikat</a:t>
            </a:r>
            <a:r>
              <a:rPr lang="fi-FI" sz="3600" dirty="0"/>
              <a:t> (2)</a:t>
            </a:r>
          </a:p>
          <a:p>
            <a:pPr marL="628650" indent="-571500" algn="ctr">
              <a:buFontTx/>
              <a:buChar char="-"/>
            </a:pPr>
            <a:r>
              <a:rPr lang="fi-FI" sz="3600" dirty="0"/>
              <a:t>PDG-paikat (2) ja 1VDG-jäsen (1)</a:t>
            </a:r>
          </a:p>
          <a:p>
            <a:pPr marL="400050"/>
            <a:r>
              <a:rPr lang="fi-FI" sz="2400" dirty="0"/>
              <a:t>Toimialojen ja työryhmien puheenjohtajat</a:t>
            </a:r>
          </a:p>
          <a:p>
            <a:pPr marL="400050"/>
            <a:r>
              <a:rPr lang="fi-FI" sz="2400" dirty="0"/>
              <a:t>Extra: Joulukuun KVN </a:t>
            </a:r>
          </a:p>
          <a:p>
            <a:pPr marL="400050"/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E08B23-E1A6-471D-AB02-39E28EF0C1C3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1773511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C28BB4-D737-4E4B-86AA-007A65A6BED0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Kuikka/elektikoulutus 2016</a:t>
            </a:r>
            <a:endParaRPr lang="fi-FI" dirty="0">
              <a:latin typeface="Arial" charset="0"/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605303"/>
            <a:ext cx="8915400" cy="877887"/>
          </a:xfrm>
        </p:spPr>
        <p:txBody>
          <a:bodyPr/>
          <a:lstStyle/>
          <a:p>
            <a:pPr eaLnBrk="1" hangingPunct="1"/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/>
              <a:t>25.8.2018 Mikkeli</a:t>
            </a:r>
            <a:br>
              <a:rPr lang="fi-FI" sz="3600" b="1" dirty="0"/>
            </a:br>
            <a:endParaRPr lang="fi-FI" sz="3600" b="1" dirty="0"/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1483191"/>
            <a:ext cx="8915400" cy="5103646"/>
          </a:xfrm>
        </p:spPr>
        <p:txBody>
          <a:bodyPr/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</a:pPr>
            <a:r>
              <a:rPr lang="fi-FI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Heinä- tai elokuun kokouksessa</a:t>
            </a: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i-FI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nimetään jäsenet liiton toimialoille ja työryhmiin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i-FI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käsitellään vuosikokouksen päätökset ja niistä seuraavat toimenpiteet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i-FI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käsitellään kansainvälisen järjestön vuosikokouksen päätökset ja niistä aiheutuvat toimenpiteet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i-FI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käsitellään muut kokouskutsussa mainitut asiat</a:t>
            </a:r>
          </a:p>
          <a:p>
            <a:pPr marL="457200" lvl="1" indent="0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fi-FI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fi-FI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Usein käsitelty myös alustava tilinpäätös</a:t>
            </a: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buNone/>
            </a:pPr>
            <a:endParaRPr lang="fi-FI" sz="2400" dirty="0"/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580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F096E-AB72-48DC-A589-0F9CB7EEA465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Kuikka/elektikoulutus 2016</a:t>
            </a:r>
            <a:endParaRPr lang="fi-FI" dirty="0">
              <a:latin typeface="Arial" charset="0"/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605303"/>
            <a:ext cx="8915400" cy="877887"/>
          </a:xfrm>
        </p:spPr>
        <p:txBody>
          <a:bodyPr/>
          <a:lstStyle/>
          <a:p>
            <a:pPr eaLnBrk="1" hangingPunct="1"/>
            <a:r>
              <a:rPr lang="fi-FI" sz="3600" b="1" dirty="0"/>
              <a:t>1.12.2018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1625765"/>
            <a:ext cx="8915400" cy="4961071"/>
          </a:xfrm>
        </p:spPr>
        <p:txBody>
          <a:bodyPr/>
          <a:lstStyle/>
          <a:p>
            <a:r>
              <a:rPr lang="fi-FI" dirty="0"/>
              <a:t>Marraskuun kokouksessa</a:t>
            </a:r>
          </a:p>
          <a:p>
            <a:pPr lvl="1"/>
            <a:r>
              <a:rPr lang="fi-FI" dirty="0"/>
              <a:t>käsitellään hallituksen ehdotus liiton toimintakertomukseksi, tilinpäätökseksi sekä tilintarkastajien lausunto edellisen toimintakauden tileistä ja hallinnosta</a:t>
            </a:r>
          </a:p>
          <a:p>
            <a:pPr lvl="1"/>
            <a:r>
              <a:rPr lang="fi-FI" dirty="0"/>
              <a:t>päätetään liiton toimialoista ja valitaan määräajaksi liiton toimialojen puheenjohtajat</a:t>
            </a:r>
          </a:p>
          <a:p>
            <a:pPr lvl="1"/>
            <a:r>
              <a:rPr lang="fi-FI" dirty="0"/>
              <a:t>kuullaan selonteko seuraavan toimintakauden toiminnan ja talouden suunnittelusta</a:t>
            </a:r>
          </a:p>
          <a:p>
            <a:pPr lvl="1"/>
            <a:r>
              <a:rPr lang="fi-FI" dirty="0"/>
              <a:t>käsitellään muut kokouskutsussa mainitut asiat</a:t>
            </a:r>
          </a:p>
          <a:p>
            <a:pPr marL="0" indent="0" eaLnBrk="1" hangingPunct="1">
              <a:buNone/>
            </a:pPr>
            <a:endParaRPr lang="fi-FI" sz="2400" dirty="0"/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7982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DF3B41-E755-4335-9AD8-AF8638411618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Kuikka/elektikoulutus 2016</a:t>
            </a:r>
            <a:endParaRPr lang="fi-FI" dirty="0">
              <a:latin typeface="Arial" charset="0"/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605303"/>
            <a:ext cx="8915400" cy="877887"/>
          </a:xfrm>
        </p:spPr>
        <p:txBody>
          <a:bodyPr/>
          <a:lstStyle/>
          <a:p>
            <a:pPr eaLnBrk="1" hangingPunct="1"/>
            <a:r>
              <a:rPr lang="fi-FI" sz="3600" b="1" dirty="0"/>
              <a:t>2.3.2018 Pori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1625765"/>
            <a:ext cx="8915400" cy="4961071"/>
          </a:xfrm>
        </p:spPr>
        <p:txBody>
          <a:bodyPr/>
          <a:lstStyle/>
          <a:p>
            <a:r>
              <a:rPr lang="fi-FI" dirty="0" err="1"/>
              <a:t>Helmi-</a:t>
            </a:r>
            <a:r>
              <a:rPr lang="fi-FI" dirty="0"/>
              <a:t> tai maaliskuun kokouksessa</a:t>
            </a:r>
          </a:p>
          <a:p>
            <a:pPr lvl="1"/>
            <a:r>
              <a:rPr lang="fi-FI" sz="2200" dirty="0"/>
              <a:t>käsitellään hallituksen ehdotus seuraavan kauden toimintasuunnitelmaksi, talousarvioksi sekä jäsenmaksuksi</a:t>
            </a:r>
          </a:p>
          <a:p>
            <a:pPr lvl="1"/>
            <a:r>
              <a:rPr lang="fi-FI" sz="2200" dirty="0"/>
              <a:t>käsitellään vuosikokoukselle esitetyt aloitteet sekä niistä annettavat lausunnot</a:t>
            </a:r>
          </a:p>
          <a:p>
            <a:pPr lvl="1"/>
            <a:r>
              <a:rPr lang="fi-FI" sz="2200" dirty="0"/>
              <a:t>päätetään liiton toimialoista ja nimitetään määräaikaiset toimialojen puheenjohtajat, niiltä osin kuin päätöstä ei ole voitu tehdä marraskuun kokouksessa</a:t>
            </a:r>
          </a:p>
          <a:p>
            <a:pPr lvl="1"/>
            <a:r>
              <a:rPr lang="fi-FI" sz="2200" dirty="0"/>
              <a:t>valitaan määräaikaisten työryhmien puheenjohtajat ja päätetään sellaisten työryhmien puheenjohtajien jatkosta, joiden toimikausi on yhtä toimintavuotta pidempi.</a:t>
            </a:r>
          </a:p>
          <a:p>
            <a:pPr lvl="1"/>
            <a:r>
              <a:rPr lang="fi-FI" sz="2200" dirty="0"/>
              <a:t>käsitellään muut kokouskutsussa mainitut asiat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229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808832"/>
            <a:ext cx="8915400" cy="877887"/>
          </a:xfrm>
        </p:spPr>
        <p:txBody>
          <a:bodyPr/>
          <a:lstStyle/>
          <a:p>
            <a:r>
              <a:rPr lang="fi-FI" b="1" dirty="0"/>
              <a:t>Valmistautuminen KVN-kokoukseen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884363"/>
            <a:ext cx="8915400" cy="4265612"/>
          </a:xfrm>
        </p:spPr>
        <p:txBody>
          <a:bodyPr/>
          <a:lstStyle/>
          <a:p>
            <a:r>
              <a:rPr lang="fi-FI" dirty="0"/>
              <a:t>Esityslista liitteineen lähetetään viikko ennen kokousta</a:t>
            </a:r>
          </a:p>
          <a:p>
            <a:r>
              <a:rPr lang="fi-FI" dirty="0"/>
              <a:t>Info perjantai-iltaisin &gt; varattava aikaa</a:t>
            </a:r>
          </a:p>
          <a:p>
            <a:r>
              <a:rPr lang="fi-FI" dirty="0"/>
              <a:t>Lauantain aamupäivän seminaariosuudet: tarkoitus syventää kokouksessa päätettäväksi tulevia asioita, keskustelu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BB62BC-8709-487C-8CAD-6068F9AEA814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3128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22425"/>
            <a:ext cx="8915400" cy="877887"/>
          </a:xfrm>
        </p:spPr>
        <p:txBody>
          <a:bodyPr/>
          <a:lstStyle/>
          <a:p>
            <a:r>
              <a:rPr lang="fi-FI" b="1" dirty="0"/>
              <a:t>Muuta KVN-kokousasiaa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600879"/>
            <a:ext cx="8915400" cy="4265612"/>
          </a:xfrm>
        </p:spPr>
        <p:txBody>
          <a:bodyPr/>
          <a:lstStyle/>
          <a:p>
            <a:r>
              <a:rPr lang="fi-FI" dirty="0"/>
              <a:t>Kokouksessa valitaan pöytäkirjantarkastajat ja ääntenlaskijat: systeemi perustuu aakkosjärjestykseen piirin mukaan </a:t>
            </a:r>
          </a:p>
          <a:p>
            <a:pPr lvl="1"/>
            <a:r>
              <a:rPr lang="fi-FI" sz="2400" dirty="0"/>
              <a:t>(A&amp;O, B&amp;N, C&amp;M jne.)</a:t>
            </a:r>
          </a:p>
          <a:p>
            <a:r>
              <a:rPr lang="fi-FI" dirty="0"/>
              <a:t>Pöytäkirja tarkastukseen viikon kuluttua</a:t>
            </a:r>
          </a:p>
          <a:p>
            <a:r>
              <a:rPr lang="fi-FI" dirty="0"/>
              <a:t>Tarkastusaika viikko &gt; jakelu</a:t>
            </a:r>
          </a:p>
          <a:p>
            <a:r>
              <a:rPr lang="fi-FI" dirty="0"/>
              <a:t>Julkistaminen liiton www-sivuilla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7D18-5881-406E-80D1-E1979916C69C}" type="datetime1">
              <a:rPr lang="fi-FI" smtClean="0"/>
              <a:t>4.4.2018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1677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22425"/>
            <a:ext cx="8915400" cy="877887"/>
          </a:xfrm>
        </p:spPr>
        <p:txBody>
          <a:bodyPr/>
          <a:lstStyle/>
          <a:p>
            <a:r>
              <a:rPr lang="fi-FI" b="1" dirty="0"/>
              <a:t>Muuta KVN-kokousasiaa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600879"/>
            <a:ext cx="8915400" cy="4265612"/>
          </a:xfrm>
        </p:spPr>
        <p:txBody>
          <a:bodyPr/>
          <a:lstStyle/>
          <a:p>
            <a:r>
              <a:rPr lang="fi-FI" b="1" dirty="0"/>
              <a:t>Etäkokoukset sähköpostilla </a:t>
            </a:r>
            <a:r>
              <a:rPr lang="fi-FI" b="1" u="sng" dirty="0"/>
              <a:t>tai muun tietoliikenneyhteyden välityksellä käytävä kokous</a:t>
            </a:r>
            <a:r>
              <a:rPr lang="fi-FI" b="1" dirty="0"/>
              <a:t>: </a:t>
            </a:r>
            <a:r>
              <a:rPr lang="fi-FI" dirty="0"/>
              <a:t>kutsu kokoukseen 3 päivää ennen, kokous käynnistyy vasta po. ajan kuluttua</a:t>
            </a:r>
          </a:p>
          <a:p>
            <a:r>
              <a:rPr lang="fi-FI" dirty="0" err="1"/>
              <a:t>GoToMeeting</a:t>
            </a:r>
            <a:r>
              <a:rPr lang="fi-FI" dirty="0"/>
              <a:t>-kokouksissa on toistaiseksi noudatettu varsinaisten kokousten käytäntöjä!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B7D18-5881-406E-80D1-E1979916C69C}" type="datetime1">
              <a:rPr lang="fi-FI" smtClean="0"/>
              <a:t>4.4.2018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9817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/>
              <a:t>Hallitus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775505"/>
            <a:ext cx="8915400" cy="4493409"/>
          </a:xfrm>
        </p:spPr>
        <p:txBody>
          <a:bodyPr/>
          <a:lstStyle/>
          <a:p>
            <a:r>
              <a:rPr lang="fi-FI" dirty="0"/>
              <a:t>Liiton säännöt § 13 Hallitus</a:t>
            </a:r>
          </a:p>
          <a:p>
            <a:pPr lvl="1"/>
            <a:r>
              <a:rPr lang="fi-FI" dirty="0"/>
              <a:t>Koollekutsuminen</a:t>
            </a:r>
          </a:p>
          <a:p>
            <a:pPr lvl="1"/>
            <a:r>
              <a:rPr lang="fi-FI" dirty="0"/>
              <a:t>Päätösvaltaisuus</a:t>
            </a:r>
          </a:p>
          <a:p>
            <a:pPr lvl="1"/>
            <a:r>
              <a:rPr lang="fi-FI" dirty="0"/>
              <a:t>Hallituksen tehtävät</a:t>
            </a:r>
          </a:p>
          <a:p>
            <a:r>
              <a:rPr lang="fi-FI" dirty="0"/>
              <a:t>Valmistautuminen kokoukseen: esityslista ja aineisto lähetetään viikko ennen kokousta</a:t>
            </a:r>
          </a:p>
          <a:p>
            <a:r>
              <a:rPr lang="fi-FI" dirty="0"/>
              <a:t>Hallituksen kokoukset: </a:t>
            </a:r>
            <a:r>
              <a:rPr lang="fi-FI" b="1" dirty="0">
                <a:solidFill>
                  <a:srgbClr val="FF0000"/>
                </a:solidFill>
              </a:rPr>
              <a:t>9.8./13.9./18.10./8.11./13.12.(optio)</a:t>
            </a:r>
          </a:p>
          <a:p>
            <a:pPr marL="0" indent="0">
              <a:buNone/>
            </a:pPr>
            <a:r>
              <a:rPr lang="fi-FI" b="1" dirty="0">
                <a:solidFill>
                  <a:srgbClr val="FF0000"/>
                </a:solidFill>
              </a:rPr>
              <a:t>	24.1./14.2./21.3.(optio)/25.4./7.6.	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BEBDA-C973-4F75-9B72-256A959FCEB7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1351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85584"/>
            <a:ext cx="8915400" cy="877887"/>
          </a:xfrm>
        </p:spPr>
        <p:txBody>
          <a:bodyPr/>
          <a:lstStyle/>
          <a:p>
            <a:r>
              <a:rPr lang="fi-FI" b="1" dirty="0"/>
              <a:t>Kokouskäytännöt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84188" y="1800295"/>
            <a:ext cx="8915400" cy="4781550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  <a:buFont typeface="Arial" charset="0"/>
              <a:buChar char="•"/>
            </a:pPr>
            <a:r>
              <a:rPr lang="fi-FI" sz="2800" dirty="0"/>
              <a:t>Lions-liiton </a:t>
            </a:r>
            <a:r>
              <a:rPr lang="fi-FI" sz="2800" b="1" dirty="0"/>
              <a:t>kokouskutsu-, esityslista- ja pöytäkirjakäytäntö</a:t>
            </a:r>
            <a:r>
              <a:rPr lang="fi-FI" sz="2800" dirty="0"/>
              <a:t>: koottu säännöistä ja/tai määritelty käytännöt: Kokouskutsut, esityslistat, tiedottaminen kokouksesta, pöytäkirjat</a:t>
            </a:r>
          </a:p>
          <a:p>
            <a:r>
              <a:rPr lang="fi-FI" sz="2800" dirty="0"/>
              <a:t>Esitettävät asiat listoille </a:t>
            </a:r>
            <a:r>
              <a:rPr lang="fi-FI" sz="2800" b="1" dirty="0"/>
              <a:t>10 päivää</a:t>
            </a:r>
            <a:r>
              <a:rPr lang="fi-FI" sz="2800" dirty="0"/>
              <a:t> ennen kokousta, esityslista liitteineen </a:t>
            </a:r>
            <a:r>
              <a:rPr lang="fi-FI" sz="2800" b="1" dirty="0"/>
              <a:t>viikkoa ennen</a:t>
            </a:r>
            <a:endParaRPr lang="fi-FI" sz="2800" dirty="0"/>
          </a:p>
          <a:p>
            <a:r>
              <a:rPr lang="fi-FI" sz="2800" dirty="0"/>
              <a:t>Hallitustyöskentelyn periaatteet: 1. kokouksessa todetaan asioiden käsittelyn luottamuksellisuus/salassapitovelvollisuus</a:t>
            </a:r>
          </a:p>
          <a:p>
            <a:pPr lvl="1"/>
            <a:endParaRPr lang="fi-FI" sz="20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6E371D-3256-484A-B070-6BC6E67EC9F2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20434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8806C0E-C0AA-48D6-BD16-F923198E0963}" type="datetime1">
              <a:rPr lang="fi-FI" altLang="fi-FI" sz="1000" smtClean="0">
                <a:solidFill>
                  <a:srgbClr val="7F7F7F"/>
                </a:solidFill>
              </a:rPr>
              <a:t>4.4.2018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Maarit Kuikka/elektikoulutus 2016</a:t>
            </a:r>
          </a:p>
        </p:txBody>
      </p:sp>
      <p:sp>
        <p:nvSpPr>
          <p:cNvPr id="614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7E08BBB-FC16-40AB-B541-F999577C0C7F}" type="slidenum">
              <a:rPr lang="fi-FI" altLang="fi-FI" sz="1000" smtClean="0">
                <a:solidFill>
                  <a:srgbClr val="7F7F7F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59622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Liiton organisaatio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27708" y="1593178"/>
            <a:ext cx="9573491" cy="4622800"/>
          </a:xfrm>
        </p:spPr>
        <p:txBody>
          <a:bodyPr/>
          <a:lstStyle/>
          <a:p>
            <a:pPr marL="457200" lvl="1" indent="0" algn="ctr" eaLnBrk="1" hangingPunct="1">
              <a:buNone/>
              <a:defRPr/>
            </a:pPr>
            <a:r>
              <a:rPr lang="fi-FI" b="1" dirty="0"/>
              <a:t>VUOSIKOKOUS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algn="ctr" eaLnBrk="1" hangingPunct="1">
              <a:buNone/>
              <a:defRPr/>
            </a:pPr>
            <a:r>
              <a:rPr lang="fi-FI" b="1" dirty="0"/>
              <a:t>KUVERNÖÖRINEUVOSTO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algn="ctr" eaLnBrk="1" hangingPunct="1">
              <a:buNone/>
              <a:defRPr/>
            </a:pPr>
            <a:r>
              <a:rPr lang="fi-FI" b="1" dirty="0"/>
              <a:t>HALLITUS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eaLnBrk="1" hangingPunct="1">
              <a:buNone/>
              <a:defRPr/>
            </a:pPr>
            <a:r>
              <a:rPr lang="fi-FI" b="1" dirty="0"/>
              <a:t>PÄÄSIHTEERI					TOIMIALAT JA TYÖRYHMÄT</a:t>
            </a:r>
          </a:p>
          <a:p>
            <a:pPr marL="457200" lvl="1" indent="0" eaLnBrk="1" hangingPunct="1">
              <a:buNone/>
              <a:defRPr/>
            </a:pPr>
            <a:r>
              <a:rPr lang="fi-FI" b="1" dirty="0"/>
              <a:t>JA LIITON TOIMISTO</a:t>
            </a:r>
          </a:p>
          <a:p>
            <a:pPr marL="57150" indent="0" eaLnBrk="1" hangingPunct="1">
              <a:buFont typeface="Arial" charset="0"/>
              <a:buNone/>
              <a:defRPr/>
            </a:pPr>
            <a:endParaRPr lang="fi-FI" dirty="0"/>
          </a:p>
        </p:txBody>
      </p:sp>
      <p:cxnSp>
        <p:nvCxnSpPr>
          <p:cNvPr id="3" name="Suora yhdysviiva 2"/>
          <p:cNvCxnSpPr/>
          <p:nvPr/>
        </p:nvCxnSpPr>
        <p:spPr>
          <a:xfrm>
            <a:off x="4953000" y="2088573"/>
            <a:ext cx="10391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uora yhdysviiva 4"/>
          <p:cNvCxnSpPr/>
          <p:nvPr/>
        </p:nvCxnSpPr>
        <p:spPr>
          <a:xfrm>
            <a:off x="4932218" y="3009275"/>
            <a:ext cx="0" cy="5087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4970318" y="4050050"/>
            <a:ext cx="0" cy="2909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/>
        </p:nvCxnSpPr>
        <p:spPr>
          <a:xfrm flipV="1">
            <a:off x="2919845" y="3873405"/>
            <a:ext cx="1215736" cy="7133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 flipV="1">
            <a:off x="2919845" y="4727864"/>
            <a:ext cx="1672937" cy="4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697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/>
              <a:t>DG-jäsenen rooli hallituksessa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775505"/>
            <a:ext cx="8915400" cy="4431863"/>
          </a:xfrm>
        </p:spPr>
        <p:txBody>
          <a:bodyPr/>
          <a:lstStyle/>
          <a:p>
            <a:r>
              <a:rPr lang="fi-FI" dirty="0"/>
              <a:t>Asioiden käsittelyn luottamuksellisuus</a:t>
            </a:r>
          </a:p>
          <a:p>
            <a:pPr lvl="1"/>
            <a:r>
              <a:rPr lang="fi-FI" dirty="0"/>
              <a:t>Vaitiolovelvollisuus: sitoumuksen allekirjoittaminen?</a:t>
            </a:r>
          </a:p>
          <a:p>
            <a:r>
              <a:rPr lang="fi-FI" dirty="0"/>
              <a:t>CC valmistelee hallitustyöskentelyyn yhteiset pelisäännöt, jotka hallitus hyväksyy</a:t>
            </a:r>
          </a:p>
          <a:p>
            <a:r>
              <a:rPr lang="fi-FI" dirty="0"/>
              <a:t>MUTTA: tärkeä toimia asioiden ’keskusteluttajana’ DG-kurssin kesken</a:t>
            </a:r>
          </a:p>
          <a:p>
            <a:pPr lvl="1"/>
            <a:r>
              <a:rPr lang="fi-FI" dirty="0"/>
              <a:t>Esityslistoja tai liitteitä ei saa sellaisinaan välittää eteenpäin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56812A-102F-4B20-B9ED-057C6490A39F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571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/>
              <a:t>Pääsihteerin rooli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775506"/>
            <a:ext cx="8915400" cy="4265612"/>
          </a:xfrm>
        </p:spPr>
        <p:txBody>
          <a:bodyPr/>
          <a:lstStyle/>
          <a:p>
            <a:r>
              <a:rPr lang="fi-FI" dirty="0"/>
              <a:t>Yhdistyksen toiminnanjohtaja</a:t>
            </a:r>
          </a:p>
          <a:p>
            <a:r>
              <a:rPr lang="fi-FI" dirty="0"/>
              <a:t>Yhdistyslaki määrittelee aseman</a:t>
            </a:r>
          </a:p>
          <a:p>
            <a:pPr lvl="1"/>
            <a:r>
              <a:rPr lang="fi-FI" dirty="0"/>
              <a:t>Esimiesrooli suhteessa henkilökuntaan ehdoton</a:t>
            </a:r>
          </a:p>
          <a:p>
            <a:r>
              <a:rPr lang="fi-FI" dirty="0"/>
              <a:t>Luottamuspula tai vastaava peruste ei riitä erottamiseen</a:t>
            </a:r>
          </a:p>
          <a:p>
            <a:pPr lvl="1"/>
            <a:r>
              <a:rPr lang="fi-FI" dirty="0"/>
              <a:t>Ensin varoitus, työnantajamenettely dokumentoitava</a:t>
            </a:r>
          </a:p>
          <a:p>
            <a:r>
              <a:rPr lang="fi-FI" dirty="0"/>
              <a:t>Menettelytapaohjeessa määritelty tehtävät</a:t>
            </a:r>
          </a:p>
          <a:p>
            <a:pPr marL="0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C2638-EBE2-4880-AB9A-EE9CAF5DECA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865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 err="1"/>
              <a:t>Nordiska</a:t>
            </a:r>
            <a:r>
              <a:rPr lang="fi-FI" b="1" dirty="0"/>
              <a:t> </a:t>
            </a:r>
            <a:r>
              <a:rPr lang="fi-FI" b="1"/>
              <a:t>Samarbetsrådet</a:t>
            </a:r>
            <a:r>
              <a:rPr lang="fi-FI" b="1" dirty="0"/>
              <a:t> eli NSR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4188" y="1615168"/>
            <a:ext cx="8915400" cy="4265612"/>
          </a:xfrm>
        </p:spPr>
        <p:txBody>
          <a:bodyPr/>
          <a:lstStyle/>
          <a:p>
            <a:r>
              <a:rPr lang="fi-FI" dirty="0"/>
              <a:t>Pohjoismaisten </a:t>
            </a:r>
            <a:r>
              <a:rPr lang="fi-FI" dirty="0" err="1"/>
              <a:t>lionsmaiden</a:t>
            </a:r>
            <a:r>
              <a:rPr lang="fi-FI" dirty="0"/>
              <a:t> yhteistyöneuvosto, jossa kaikki Pohjoismaat edustettuina</a:t>
            </a:r>
          </a:p>
          <a:p>
            <a:r>
              <a:rPr lang="fi-FI" dirty="0" err="1"/>
              <a:t>NSR:n</a:t>
            </a:r>
            <a:r>
              <a:rPr lang="fi-FI" dirty="0"/>
              <a:t> johto kiertää: Norja 2018 - 2019</a:t>
            </a:r>
          </a:p>
          <a:p>
            <a:r>
              <a:rPr lang="fi-FI" dirty="0"/>
              <a:t>Tarkoittaa käytännössä CC-kokousten johtamista ja NSR-kokouksen järjestämistä</a:t>
            </a:r>
          </a:p>
          <a:p>
            <a:r>
              <a:rPr lang="fi-FI" dirty="0"/>
              <a:t>Omat säännöt ja ohjesäännöt</a:t>
            </a:r>
          </a:p>
          <a:p>
            <a:r>
              <a:rPr lang="fi-FI" dirty="0"/>
              <a:t>NSR/AU-komitea valmistelee asiat: yksi jäsen/maa (kausi 5 v.)</a:t>
            </a:r>
          </a:p>
          <a:p>
            <a:pPr lvl="1"/>
            <a:r>
              <a:rPr lang="fi-FI" dirty="0"/>
              <a:t>PID Tapani Rahko Suomen jäsen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C2638-EBE2-4880-AB9A-EE9CAF5DECA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187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 err="1"/>
              <a:t>Nordiska</a:t>
            </a:r>
            <a:r>
              <a:rPr lang="fi-FI" b="1" dirty="0"/>
              <a:t> </a:t>
            </a:r>
            <a:r>
              <a:rPr lang="fi-FI" b="1" dirty="0" err="1"/>
              <a:t>Samarbetsrädet</a:t>
            </a:r>
            <a:r>
              <a:rPr lang="fi-FI" b="1" dirty="0"/>
              <a:t> eli NSR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602104"/>
            <a:ext cx="8915400" cy="4265612"/>
          </a:xfrm>
        </p:spPr>
        <p:txBody>
          <a:bodyPr/>
          <a:lstStyle/>
          <a:p>
            <a:r>
              <a:rPr lang="fi-FI" sz="2800" dirty="0"/>
              <a:t>Päätöksiä tekevässä kokouksessa äänimäärä määräytyy jäsenmäärän mukaan</a:t>
            </a:r>
          </a:p>
          <a:p>
            <a:pPr lvl="1"/>
            <a:r>
              <a:rPr lang="fi-FI" sz="2400" dirty="0"/>
              <a:t>Sääntömuutos- ja talousasioissa vain yksi ääni / maa, CC äänestää, yksimielisyys tarvitaan</a:t>
            </a:r>
          </a:p>
          <a:p>
            <a:pPr lvl="1"/>
            <a:r>
              <a:rPr lang="fi-FI" sz="2400" dirty="0"/>
              <a:t>Suomen äänimäärä 20</a:t>
            </a:r>
          </a:p>
          <a:p>
            <a:r>
              <a:rPr lang="fi-FI" sz="2800" dirty="0"/>
              <a:t>Ns. hallintomaksu (esim. CC- ja AU-kokoukset, </a:t>
            </a:r>
            <a:r>
              <a:rPr lang="fi-FI" sz="2800" dirty="0" err="1"/>
              <a:t>Convention</a:t>
            </a:r>
            <a:r>
              <a:rPr lang="fi-FI" sz="2800" dirty="0"/>
              <a:t>/</a:t>
            </a:r>
            <a:r>
              <a:rPr lang="fi-FI" sz="2800" dirty="0" err="1"/>
              <a:t>Get</a:t>
            </a:r>
            <a:r>
              <a:rPr lang="fi-FI" sz="2800" dirty="0"/>
              <a:t> </a:t>
            </a:r>
            <a:r>
              <a:rPr lang="fi-FI" sz="2800" dirty="0" err="1"/>
              <a:t>together</a:t>
            </a:r>
            <a:r>
              <a:rPr lang="fi-FI" sz="2800" dirty="0"/>
              <a:t> ja HR-maksut) määräytyy jäsenmäärän mukaan: Suomen osuus 43 % </a:t>
            </a:r>
          </a:p>
          <a:p>
            <a:r>
              <a:rPr lang="fi-FI" sz="2800" dirty="0"/>
              <a:t>NSR-projektimaksuosuus 32 %</a:t>
            </a:r>
          </a:p>
          <a:p>
            <a:pPr marL="0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9F947-098B-424D-8A7A-3CE27C70BBDF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7090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825204"/>
            <a:ext cx="8915400" cy="877887"/>
          </a:xfrm>
        </p:spPr>
        <p:txBody>
          <a:bodyPr/>
          <a:lstStyle/>
          <a:p>
            <a:r>
              <a:rPr lang="fi-FI" b="1" dirty="0" err="1"/>
              <a:t>Nordiska</a:t>
            </a:r>
            <a:r>
              <a:rPr lang="fi-FI" b="1" dirty="0"/>
              <a:t> </a:t>
            </a:r>
            <a:r>
              <a:rPr lang="fi-FI" b="1" dirty="0" err="1"/>
              <a:t>Samarbetsrädet</a:t>
            </a:r>
            <a:r>
              <a:rPr lang="fi-FI" b="1" dirty="0"/>
              <a:t> eli NSR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851062"/>
            <a:ext cx="8915400" cy="4265612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/>
              <a:t>		</a:t>
            </a:r>
            <a:r>
              <a:rPr lang="fi-FI" sz="2000" b="1" dirty="0"/>
              <a:t>11-12		12-13		13-14		14-15		15-16		16-17</a:t>
            </a:r>
          </a:p>
          <a:p>
            <a:pPr marL="0" indent="0">
              <a:buNone/>
            </a:pPr>
            <a:r>
              <a:rPr lang="fi-FI" sz="2000" dirty="0"/>
              <a:t>	</a:t>
            </a:r>
          </a:p>
          <a:p>
            <a:pPr marL="0" indent="0">
              <a:buNone/>
            </a:pPr>
            <a:r>
              <a:rPr lang="fi-FI" sz="2000" b="1" dirty="0"/>
              <a:t>NSR-</a:t>
            </a:r>
            <a:r>
              <a:rPr lang="fi-FI" sz="2000" dirty="0"/>
              <a:t>	-4930		-17599		-18036		-19908		-13528		-17072</a:t>
            </a:r>
          </a:p>
          <a:p>
            <a:pPr marL="0" indent="0">
              <a:buNone/>
            </a:pPr>
            <a:r>
              <a:rPr lang="fi-FI" sz="2000" b="1" dirty="0"/>
              <a:t>hallinto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b="1" dirty="0"/>
              <a:t>NSR-</a:t>
            </a:r>
            <a:r>
              <a:rPr lang="fi-FI" sz="2000" dirty="0"/>
              <a:t>	-30530		-29935		-29462		-29009		-25000		-27709</a:t>
            </a:r>
          </a:p>
          <a:p>
            <a:pPr marL="0" indent="0">
              <a:buNone/>
            </a:pPr>
            <a:r>
              <a:rPr lang="fi-FI" sz="2000" b="1" dirty="0"/>
              <a:t>projekti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9F947-098B-424D-8A7A-3CE27C70BBDF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3577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737281"/>
            <a:ext cx="8915400" cy="877887"/>
          </a:xfrm>
        </p:spPr>
        <p:txBody>
          <a:bodyPr/>
          <a:lstStyle/>
          <a:p>
            <a:r>
              <a:rPr lang="fi-FI" b="1" dirty="0"/>
              <a:t>Europa Forum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650094"/>
            <a:ext cx="8915400" cy="4265612"/>
          </a:xfrm>
        </p:spPr>
        <p:txBody>
          <a:bodyPr/>
          <a:lstStyle/>
          <a:p>
            <a:r>
              <a:rPr lang="fi-FI" sz="2800" dirty="0"/>
              <a:t>Eurooppalaisten </a:t>
            </a:r>
            <a:r>
              <a:rPr lang="fi-FI" sz="2800" dirty="0" err="1"/>
              <a:t>lionsmaiden</a:t>
            </a:r>
            <a:r>
              <a:rPr lang="fi-FI" sz="2800" dirty="0"/>
              <a:t> yhteinen tapaaminen ja päätöksiä tekevä kokous</a:t>
            </a:r>
          </a:p>
          <a:p>
            <a:r>
              <a:rPr lang="fi-FI" sz="2800" dirty="0"/>
              <a:t>Montenegro 25. – 28.10.2018</a:t>
            </a:r>
          </a:p>
          <a:p>
            <a:r>
              <a:rPr lang="fi-FI" sz="2800" dirty="0"/>
              <a:t>DG-osallistuminen Europa Forumiin: 2 edustajaa</a:t>
            </a:r>
          </a:p>
          <a:p>
            <a:pPr lvl="1"/>
            <a:r>
              <a:rPr lang="fi-FI" dirty="0"/>
              <a:t>Muutamaan vuoteen ei ole ollut liiton kustantamana</a:t>
            </a:r>
          </a:p>
          <a:p>
            <a:pPr lvl="1"/>
            <a:r>
              <a:rPr lang="fi-FI" i="1" dirty="0"/>
              <a:t>1VDG-edustaja parempi vaihtoehto osallistumaan tapahtumaan, koska Euroopan maiden ’ykköset’ tapaavat forumissa kautensa </a:t>
            </a:r>
            <a:r>
              <a:rPr lang="fi-FI" i="1" dirty="0" err="1"/>
              <a:t>kv</a:t>
            </a:r>
            <a:r>
              <a:rPr lang="fi-FI" i="1"/>
              <a:t>-presidentin.</a:t>
            </a:r>
            <a:endParaRPr lang="fi-FI" i="1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08D9-27BB-4E81-935E-DF814D24FD87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317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Toimialat, työryhmät, toimikunnat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u="sng" dirty="0"/>
              <a:t>Tällä hetkellä </a:t>
            </a:r>
            <a:r>
              <a:rPr lang="fi-FI" dirty="0"/>
              <a:t>liitolla kuusi toimialaa: jäsen, koulutus, viestintä, palvelu, varainhankinta ja kansainvälinen toiminta</a:t>
            </a:r>
          </a:p>
          <a:p>
            <a:r>
              <a:rPr lang="fi-FI" dirty="0"/>
              <a:t>Eri työryhmiä yhteensä 9</a:t>
            </a:r>
          </a:p>
          <a:p>
            <a:r>
              <a:rPr lang="fi-FI" dirty="0"/>
              <a:t>Muita vastuuhenkilöitä 6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58E64F-9DCF-4A34-A5D2-285D4AD40004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7068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9744" y="512764"/>
            <a:ext cx="8915400" cy="877887"/>
          </a:xfrm>
        </p:spPr>
        <p:txBody>
          <a:bodyPr/>
          <a:lstStyle/>
          <a:p>
            <a:r>
              <a:rPr lang="fi-FI" sz="3600" b="1" dirty="0"/>
              <a:t>Toimialat ja työryhmät 2018 - 2019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396175"/>
            <a:ext cx="4375150" cy="4525963"/>
          </a:xfrm>
        </p:spPr>
        <p:txBody>
          <a:bodyPr/>
          <a:lstStyle/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fi-FI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JÄSENYYS (GMT)</a:t>
            </a:r>
            <a:endParaRPr lang="fi-FI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fi-FI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KOULUTUS (GLT)</a:t>
            </a:r>
            <a:endParaRPr lang="fi-FI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Font typeface="+mj-lt"/>
              <a:buAutoNum type="arabicPeriod"/>
            </a:pPr>
            <a:r>
              <a:rPr lang="fi-FI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VIESTINTÄ</a:t>
            </a:r>
            <a:endParaRPr lang="fi-FI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fi-FI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Työryhmät </a:t>
            </a:r>
            <a:endParaRPr lang="fi-FI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Viestintätyöryhmä</a:t>
            </a:r>
          </a:p>
          <a:p>
            <a:pPr lv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LION-lehden toimitusneuvosto</a:t>
            </a:r>
            <a:endParaRPr lang="fi-FI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fi-FI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PALVELU</a:t>
            </a:r>
            <a:endParaRPr lang="fi-FI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>
              <a:spcAft>
                <a:spcPts val="0"/>
              </a:spcAft>
              <a:buClr>
                <a:srgbClr val="153F82"/>
              </a:buClr>
            </a:pPr>
            <a:r>
              <a:rPr lang="fi-FI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Työryhmät </a:t>
            </a:r>
            <a:endParaRPr lang="fi-FI" sz="16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Lions </a:t>
            </a:r>
            <a:r>
              <a:rPr lang="fi-FI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</a:t>
            </a: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i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(raportoi suoraan hallitukselle kaudella 2018 – 2019)</a:t>
            </a:r>
            <a:endParaRPr lang="fi-FI" sz="1400" i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Leotoiminta</a:t>
            </a: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i-FI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Nuorisoleiri ja –vaihto 2014 – 2017</a:t>
            </a:r>
          </a:p>
          <a:p>
            <a:pPr lvl="1"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Sri Lankan kummilapsitoiminta</a:t>
            </a:r>
            <a:endParaRPr lang="fi-FI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Orkester</a:t>
            </a: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Norden/vastuuhenkilö</a:t>
            </a:r>
          </a:p>
          <a:p>
            <a:pPr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Euroopan musiikkikilpailu ja Young Ambassador</a:t>
            </a:r>
            <a:endParaRPr lang="fi-FI" sz="14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Clr>
                <a:srgbClr val="153F82"/>
              </a:buClr>
              <a:buNone/>
            </a:pPr>
            <a:endParaRPr lang="fi-FI" sz="14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Clr>
                <a:srgbClr val="153F82"/>
              </a:buClr>
              <a:buNone/>
            </a:pPr>
            <a:endParaRPr lang="fi-FI" sz="14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14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994" y="1305956"/>
            <a:ext cx="4375150" cy="5239307"/>
          </a:xfrm>
        </p:spPr>
        <p:txBody>
          <a:bodyPr/>
          <a:lstStyle/>
          <a:p>
            <a:pPr marL="0" lvl="0" indent="0">
              <a:spcAft>
                <a:spcPts val="0"/>
              </a:spcAft>
              <a:buClr>
                <a:srgbClr val="153F82"/>
              </a:buClr>
              <a:buNone/>
            </a:pPr>
            <a:r>
              <a:rPr lang="fi-FI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VARAINHANKINTA </a:t>
            </a:r>
            <a:endParaRPr lang="fi-FI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Clr>
                <a:srgbClr val="153F82"/>
              </a:buClr>
              <a:buNone/>
            </a:pPr>
            <a:r>
              <a:rPr lang="fi-FI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KANSAINVÄLINEN TOIMINTA</a:t>
            </a:r>
          </a:p>
          <a:p>
            <a:pPr lvl="1">
              <a:spcAft>
                <a:spcPts val="0"/>
              </a:spcAft>
              <a:buClr>
                <a:srgbClr val="153F82"/>
              </a:buClr>
              <a:buFont typeface="Arial" panose="020B0604020202020204" pitchFamily="34" charset="0"/>
              <a:buChar char="•"/>
            </a:pP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Sri Lankan Lions-ystävät</a:t>
            </a:r>
            <a:endParaRPr lang="fi-FI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  <a:buClr>
                <a:srgbClr val="153F82"/>
              </a:buClr>
              <a:buFont typeface="Symbol" panose="05050102010706020507" pitchFamily="18" charset="2"/>
              <a:buChar char=""/>
            </a:pP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Vastuuhenkilöt: LCIF-koordinaattori (</a:t>
            </a:r>
            <a:r>
              <a:rPr lang="fi-FI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Alert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fi-F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Haiti-asiat,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Baltic Sea Lions, 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NSR-OC-jäsen 2017 – 2022, Barentsin alue, </a:t>
            </a:r>
            <a:r>
              <a:rPr lang="fi-FI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Olympics</a:t>
            </a:r>
            <a:endParaRPr lang="fi-FI" sz="16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Clr>
                <a:srgbClr val="153F82"/>
              </a:buClr>
              <a:buFont typeface="Arial" panose="020B0604020202020204" pitchFamily="34" charset="0"/>
              <a:buChar char="-"/>
            </a:pP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Hallinnon työryhmät</a:t>
            </a:r>
            <a:r>
              <a:rPr lang="fi-FI" sz="1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i-FI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Toiminnan ja talouden suunnittelutoimikunta</a:t>
            </a:r>
            <a:r>
              <a:rPr lang="fi-FI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IT-työryhmä</a:t>
            </a:r>
          </a:p>
          <a:p>
            <a:pPr lvl="0">
              <a:spcAft>
                <a:spcPts val="0"/>
              </a:spcAft>
              <a:buClr>
                <a:srgbClr val="153F82"/>
              </a:buClr>
              <a:buFont typeface="Arial" panose="020B0604020202020204" pitchFamily="34" charset="0"/>
              <a:buChar char="-"/>
            </a:pPr>
            <a:r>
              <a:rPr lang="fi-FI" sz="1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Tulevaisuustyöryhmä</a:t>
            </a:r>
            <a:r>
              <a:rPr lang="fi-FI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(säännöt ja kiinteistö sen jaoksina)</a:t>
            </a:r>
            <a:endParaRPr lang="fi-FI" sz="14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Kuikka, Suomen Lions-liitto ry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9EA9989-D46C-466F-A2E1-FA484DE9E064}" type="datetime1">
              <a:rPr lang="fi-FI" smtClean="0"/>
              <a:t>4.4.2018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714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4188" y="682625"/>
            <a:ext cx="8915400" cy="877887"/>
          </a:xfrm>
        </p:spPr>
        <p:txBody>
          <a:bodyPr/>
          <a:lstStyle/>
          <a:p>
            <a:r>
              <a:rPr lang="fi-FI" b="1" dirty="0"/>
              <a:t>Toimialajohtajat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650755"/>
            <a:ext cx="8915400" cy="4593927"/>
          </a:xfrm>
        </p:spPr>
        <p:txBody>
          <a:bodyPr/>
          <a:lstStyle/>
          <a:p>
            <a:r>
              <a:rPr lang="fi-FI" dirty="0"/>
              <a:t>Jäsenyys: Kalevi Sillanpää 2017 – 2020</a:t>
            </a:r>
          </a:p>
          <a:p>
            <a:r>
              <a:rPr lang="fi-FI" dirty="0"/>
              <a:t>Koulutus: Varpu Ylhäinen 2017 – 2020</a:t>
            </a:r>
          </a:p>
          <a:p>
            <a:r>
              <a:rPr lang="fi-FI" dirty="0"/>
              <a:t>Viestintä: Teija Loponen 2017 – 2020</a:t>
            </a:r>
          </a:p>
          <a:p>
            <a:r>
              <a:rPr lang="fi-FI" dirty="0"/>
              <a:t>Palvelu: Jukka Isotalo 2017 – 2020</a:t>
            </a:r>
          </a:p>
          <a:p>
            <a:r>
              <a:rPr lang="fi-FI" dirty="0"/>
              <a:t>Varainhankinta: Torsti Ruokoski 2017 – 2020</a:t>
            </a:r>
          </a:p>
          <a:p>
            <a:r>
              <a:rPr lang="fi-FI" dirty="0" err="1"/>
              <a:t>Kv</a:t>
            </a:r>
            <a:r>
              <a:rPr lang="fi-FI" dirty="0"/>
              <a:t>-toiminta: ID Markus Flaaming 2017 – 2018</a:t>
            </a:r>
          </a:p>
          <a:p>
            <a:pPr marL="0" indent="0">
              <a:buNone/>
            </a:pPr>
            <a:r>
              <a:rPr lang="fi-FI" sz="2400" dirty="0"/>
              <a:t>Lisäksi Lions </a:t>
            </a:r>
            <a:r>
              <a:rPr lang="fi-FI" sz="2400" dirty="0" err="1"/>
              <a:t>Quest</a:t>
            </a:r>
            <a:r>
              <a:rPr lang="fi-FI" sz="2400" dirty="0"/>
              <a:t> –työryhmän pj. Jorma Hokkanen (1.7.2018 alkaen), </a:t>
            </a:r>
            <a:r>
              <a:rPr lang="fi-FI" sz="2400" dirty="0" err="1"/>
              <a:t>Leojohtaja</a:t>
            </a:r>
            <a:r>
              <a:rPr lang="fi-FI" sz="2400" dirty="0"/>
              <a:t> Kari Eväsoja 2017 – 2020, nuorisovaihtojohtaja Ari Lindell 2017 - 2020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5707E0-8786-46D3-86AA-55395885FAF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2411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Toimialat, työryhmät, toimikunnat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Liiton säännöt, menettelytapaohje ja matkustusohjesääntö määrittelevät toimintaa</a:t>
            </a:r>
          </a:p>
          <a:p>
            <a:r>
              <a:rPr lang="fi-FI" u="sng" dirty="0"/>
              <a:t>Tarkka ohjeistus käytännön työkaluna</a:t>
            </a:r>
          </a:p>
          <a:p>
            <a:r>
              <a:rPr lang="fi-FI" dirty="0"/>
              <a:t>Puheenjohtajien toimenkuvat</a:t>
            </a:r>
          </a:p>
          <a:p>
            <a:r>
              <a:rPr lang="fi-FI" dirty="0"/>
              <a:t>Toimintasuunnitelmat ja budjetit</a:t>
            </a:r>
          </a:p>
          <a:p>
            <a:r>
              <a:rPr lang="fi-FI" dirty="0"/>
              <a:t>Viestintäsuunnitelmat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5707E0-8786-46D3-86AA-55395885FAF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7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42034"/>
            <a:ext cx="8915400" cy="877887"/>
          </a:xfrm>
        </p:spPr>
        <p:txBody>
          <a:bodyPr/>
          <a:lstStyle/>
          <a:p>
            <a:r>
              <a:rPr lang="fi-FI" sz="3600" b="1" dirty="0"/>
              <a:t>Suomen Lions-liitto ry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604225"/>
            <a:ext cx="8915400" cy="4502150"/>
          </a:xfrm>
        </p:spPr>
        <p:txBody>
          <a:bodyPr/>
          <a:lstStyle/>
          <a:p>
            <a:r>
              <a:rPr lang="fi-FI" dirty="0"/>
              <a:t>Ylin päätösvalta vuosikokouksella</a:t>
            </a:r>
          </a:p>
          <a:p>
            <a:r>
              <a:rPr lang="fi-FI" dirty="0"/>
              <a:t>Kuvernöörineuvosto käyttää päätösvaltaa vuosikokousten välissä, mutta ei puutu operatiiviseen toimintaan</a:t>
            </a:r>
          </a:p>
          <a:p>
            <a:r>
              <a:rPr lang="fi-FI" dirty="0"/>
              <a:t>Hallitus valmistelee </a:t>
            </a:r>
            <a:r>
              <a:rPr lang="fi-FI" dirty="0" err="1"/>
              <a:t>kvn</a:t>
            </a:r>
            <a:r>
              <a:rPr lang="fi-FI" dirty="0"/>
              <a:t>-asiat, tekee operatiiviset päätökset</a:t>
            </a:r>
          </a:p>
          <a:p>
            <a:r>
              <a:rPr lang="fi-FI" dirty="0"/>
              <a:t>Pääsihteeri hallituksen ja </a:t>
            </a:r>
            <a:r>
              <a:rPr lang="fi-FI" dirty="0" err="1"/>
              <a:t>kvn:n</a:t>
            </a:r>
            <a:r>
              <a:rPr lang="fi-FI" dirty="0"/>
              <a:t> sihteeri ja esittelijä</a:t>
            </a:r>
          </a:p>
          <a:p>
            <a:pPr lvl="1"/>
            <a:r>
              <a:rPr lang="fi-FI" dirty="0"/>
              <a:t>Johtaa Lions-toimistoa + muut menettelytapasäännössä luetellut tehtävät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365C26-7714-43B7-AC37-57B36CCBCB3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  <a:endParaRPr lang="fi-FI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601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Toimialat, työryhmät, toimikunnat: </a:t>
            </a:r>
            <a:r>
              <a:rPr lang="fi-FI" b="1" dirty="0" err="1"/>
              <a:t>DG:n</a:t>
            </a:r>
            <a:r>
              <a:rPr lang="fi-FI" b="1" dirty="0"/>
              <a:t> rooli jäsenenä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sz="2400" b="1" i="1" dirty="0"/>
              <a:t>”JÄSENTEN TEHTÄVÄT JA VELVOLLISUUDET </a:t>
            </a:r>
            <a:endParaRPr lang="fi-FI" sz="2400" i="1" dirty="0"/>
          </a:p>
          <a:p>
            <a:r>
              <a:rPr lang="fi-FI" sz="1800" i="1" dirty="0"/>
              <a:t>Lions-liiton strategia 2015 – 2020 (esitys vuosikokoukselle 13.6.2015) määrittelee kauden 2105 – 2016 kriittisiksi menestystekijöiksi toimintaprosessien näkökulmasta mm. seuraavat toimintaperiaatteet: </a:t>
            </a:r>
          </a:p>
          <a:p>
            <a:pPr lvl="1"/>
            <a:r>
              <a:rPr lang="fi-FI" sz="1800" i="1" dirty="0"/>
              <a:t>Yhteistyö ja tiedonvaihto kaikkien toimialojen kesken toimivat saumattomasti.</a:t>
            </a:r>
          </a:p>
          <a:p>
            <a:pPr lvl="1"/>
            <a:r>
              <a:rPr lang="fi-FI" sz="1800" i="1" dirty="0"/>
              <a:t>Liiton ja piirien luottamustehtäviin valitut </a:t>
            </a:r>
            <a:r>
              <a:rPr lang="fi-FI" sz="1800" i="1" dirty="0" err="1"/>
              <a:t>lionit</a:t>
            </a:r>
            <a:r>
              <a:rPr lang="fi-FI" sz="1800" i="1" dirty="0"/>
              <a:t> sitoutuvat työhönsä annettujen ohjeiden ja toimenkuviensa mukaisesti.</a:t>
            </a:r>
          </a:p>
          <a:p>
            <a:pPr lvl="1"/>
            <a:r>
              <a:rPr lang="fi-FI" sz="1800" i="1" dirty="0"/>
              <a:t>Toimialalla, työryhmässä tai projektissa/kampanjassa toimivan jäsenen odotetaan sitoutuvan toimintaan, noudattavan tätä ohjeistusta ja ottavan vastuun annetuista tehtävistä.</a:t>
            </a:r>
          </a:p>
          <a:p>
            <a:r>
              <a:rPr lang="fi-FI" sz="2000" b="1" i="1" dirty="0"/>
              <a:t>Kuvernöörikurssin edustaja toimii toimialan/työryhmän jäsenenä kurssinsa yhteyshenkilönä. Tavoitteena on parantaa tiedonvaihtoa toimialojen/työryhmien ja liiton päätöksiä tekevän johdon välillä.”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B347E7-0B25-40D9-8B7C-38BA12407D82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8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84188" y="586170"/>
            <a:ext cx="8915400" cy="877887"/>
          </a:xfrm>
        </p:spPr>
        <p:txBody>
          <a:bodyPr/>
          <a:lstStyle/>
          <a:p>
            <a:r>
              <a:rPr lang="fi-FI" sz="3600" b="1" dirty="0"/>
              <a:t>Suomen Lions-liitto ry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363696"/>
            <a:ext cx="8915400" cy="4502150"/>
          </a:xfrm>
        </p:spPr>
        <p:txBody>
          <a:bodyPr/>
          <a:lstStyle/>
          <a:p>
            <a:r>
              <a:rPr lang="fi-FI" sz="2800" dirty="0"/>
              <a:t>KVN vahvistaa vuosittain liiton toimialat ja työryhmät hallituksen esityksestä</a:t>
            </a:r>
          </a:p>
          <a:p>
            <a:r>
              <a:rPr lang="fi-FI" sz="2800" dirty="0"/>
              <a:t>Hallitus valitsee liiton projektit</a:t>
            </a:r>
          </a:p>
          <a:p>
            <a:r>
              <a:rPr lang="fi-FI" sz="2800" u="sng" dirty="0"/>
              <a:t>Tällä hetkellä </a:t>
            </a:r>
            <a:r>
              <a:rPr lang="fi-FI" sz="2800" dirty="0"/>
              <a:t>liitolla kuusi toimialaa: jäsen, koulutus, viestintä, palvelu ja varainhankinta, nuoriso ja kansainvälinen toiminta</a:t>
            </a:r>
          </a:p>
          <a:p>
            <a:r>
              <a:rPr lang="fi-FI" sz="2800" dirty="0"/>
              <a:t>Eri työryhmiä yhteensä 9</a:t>
            </a:r>
          </a:p>
          <a:p>
            <a:r>
              <a:rPr lang="fi-FI" sz="2800" dirty="0"/>
              <a:t>Muita vastuuhenkilöitä 6</a:t>
            </a:r>
            <a:endParaRPr lang="fi-FI" sz="2800" dirty="0">
              <a:solidFill>
                <a:srgbClr val="FF0000"/>
              </a:solidFill>
            </a:endParaRPr>
          </a:p>
          <a:p>
            <a:r>
              <a:rPr lang="fi-FI" sz="2800" dirty="0"/>
              <a:t>Vastuu oman toimialueen asioiden ja tehtävien valmistelusta ja täytäntöönpanosta + talouden seurannasta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67A0F4-C946-4D96-BB80-7BFD5AF4EC03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  <a:endParaRPr lang="fi-FI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49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8806C0E-C0AA-48D6-BD16-F923198E0963}" type="datetime1">
              <a:rPr lang="fi-FI" altLang="fi-FI" sz="1000" smtClean="0">
                <a:solidFill>
                  <a:srgbClr val="7F7F7F"/>
                </a:solidFill>
              </a:rPr>
              <a:t>4.4.2018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000">
                <a:solidFill>
                  <a:srgbClr val="7F7F7F"/>
                </a:solidFill>
              </a:rPr>
              <a:t>Maarit Kuikka/elektikoulutus 2016</a:t>
            </a:r>
          </a:p>
        </p:txBody>
      </p:sp>
      <p:sp>
        <p:nvSpPr>
          <p:cNvPr id="614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30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BC318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7E08BBB-FC16-40AB-B541-F999577C0C7F}" type="slidenum">
              <a:rPr lang="fi-FI" altLang="fi-FI" sz="1000" smtClean="0">
                <a:solidFill>
                  <a:srgbClr val="7F7F7F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i-FI" altLang="fi-FI" sz="1000">
              <a:solidFill>
                <a:srgbClr val="7F7F7F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596228"/>
            <a:ext cx="8915400" cy="996950"/>
          </a:xfrm>
        </p:spPr>
        <p:txBody>
          <a:bodyPr/>
          <a:lstStyle/>
          <a:p>
            <a:pPr eaLnBrk="1" hangingPunct="1"/>
            <a:r>
              <a:rPr lang="fi-FI" altLang="fi-FI" b="1" dirty="0"/>
              <a:t>Liiton organisaatio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27708" y="1593178"/>
            <a:ext cx="9573491" cy="4622800"/>
          </a:xfrm>
        </p:spPr>
        <p:txBody>
          <a:bodyPr/>
          <a:lstStyle/>
          <a:p>
            <a:pPr marL="457200" lvl="1" indent="0" algn="ctr" eaLnBrk="1" hangingPunct="1">
              <a:buNone/>
              <a:defRPr/>
            </a:pPr>
            <a:r>
              <a:rPr lang="fi-FI" b="1" dirty="0"/>
              <a:t>VUOSIKOKOUS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algn="ctr" eaLnBrk="1" hangingPunct="1">
              <a:buNone/>
              <a:defRPr/>
            </a:pPr>
            <a:r>
              <a:rPr lang="fi-FI" b="1" dirty="0"/>
              <a:t>KUVERNÖÖRINEUVOSTO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algn="ctr" eaLnBrk="1" hangingPunct="1">
              <a:buNone/>
              <a:defRPr/>
            </a:pPr>
            <a:r>
              <a:rPr lang="fi-FI" b="1" dirty="0"/>
              <a:t>HALLITUS</a:t>
            </a:r>
          </a:p>
          <a:p>
            <a:pPr marL="457200" lvl="1" indent="0" algn="ctr" eaLnBrk="1" hangingPunct="1">
              <a:buNone/>
              <a:defRPr/>
            </a:pPr>
            <a:endParaRPr lang="fi-FI" b="1" dirty="0"/>
          </a:p>
          <a:p>
            <a:pPr marL="457200" lvl="1" indent="0" eaLnBrk="1" hangingPunct="1">
              <a:buNone/>
              <a:defRPr/>
            </a:pPr>
            <a:r>
              <a:rPr lang="fi-FI" b="1" dirty="0"/>
              <a:t>PÄÄSIHTEERI					TOIMIALAT JA TYÖRYHMÄT</a:t>
            </a:r>
          </a:p>
          <a:p>
            <a:pPr marL="457200" lvl="1" indent="0" eaLnBrk="1" hangingPunct="1">
              <a:buNone/>
              <a:defRPr/>
            </a:pPr>
            <a:r>
              <a:rPr lang="fi-FI" b="1" dirty="0"/>
              <a:t>JA LIITON TOIMISTO</a:t>
            </a:r>
          </a:p>
          <a:p>
            <a:pPr marL="57150" indent="0" eaLnBrk="1" hangingPunct="1">
              <a:buFont typeface="Arial" charset="0"/>
              <a:buNone/>
              <a:defRPr/>
            </a:pPr>
            <a:endParaRPr lang="fi-FI" dirty="0"/>
          </a:p>
        </p:txBody>
      </p:sp>
      <p:cxnSp>
        <p:nvCxnSpPr>
          <p:cNvPr id="3" name="Suora yhdysviiva 2"/>
          <p:cNvCxnSpPr/>
          <p:nvPr/>
        </p:nvCxnSpPr>
        <p:spPr>
          <a:xfrm>
            <a:off x="4953000" y="2088573"/>
            <a:ext cx="10391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uora yhdysviiva 4"/>
          <p:cNvCxnSpPr/>
          <p:nvPr/>
        </p:nvCxnSpPr>
        <p:spPr>
          <a:xfrm>
            <a:off x="4932218" y="3009275"/>
            <a:ext cx="0" cy="5087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4970318" y="4050050"/>
            <a:ext cx="0" cy="2909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/>
        </p:nvCxnSpPr>
        <p:spPr>
          <a:xfrm flipV="1">
            <a:off x="2919845" y="3873405"/>
            <a:ext cx="1215736" cy="7133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 flipV="1">
            <a:off x="2919845" y="4727864"/>
            <a:ext cx="1672937" cy="415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928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800894"/>
            <a:ext cx="8915400" cy="877887"/>
          </a:xfrm>
        </p:spPr>
        <p:txBody>
          <a:bodyPr/>
          <a:lstStyle/>
          <a:p>
            <a:r>
              <a:rPr lang="fi-FI" b="1" dirty="0"/>
              <a:t>Liiton säännöt ja ohjesäännöt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699633"/>
            <a:ext cx="8915400" cy="4502150"/>
          </a:xfrm>
        </p:spPr>
        <p:txBody>
          <a:bodyPr/>
          <a:lstStyle/>
          <a:p>
            <a:r>
              <a:rPr lang="fi-FI" sz="2400" dirty="0"/>
              <a:t>Sääntötyöryhmä &gt; hallitus &gt; KVN &gt; vuosikokous (liiton säännöt, </a:t>
            </a:r>
            <a:r>
              <a:rPr lang="fi-FI" sz="2400" dirty="0" err="1"/>
              <a:t>PRH:n</a:t>
            </a:r>
            <a:r>
              <a:rPr lang="fi-FI" sz="2400" dirty="0"/>
              <a:t> ennakkotarkistus ja rekisteröinti)</a:t>
            </a:r>
          </a:p>
          <a:p>
            <a:r>
              <a:rPr lang="fi-FI" sz="2400" dirty="0"/>
              <a:t>Kansainväliset säännöt ja ohjesäännöt</a:t>
            </a:r>
          </a:p>
          <a:p>
            <a:r>
              <a:rPr lang="fi-FI" sz="2400" dirty="0"/>
              <a:t>Lions-liiton </a:t>
            </a:r>
            <a:r>
              <a:rPr lang="fi-FI" sz="2400" b="1" dirty="0"/>
              <a:t>säännöt</a:t>
            </a:r>
          </a:p>
          <a:p>
            <a:r>
              <a:rPr lang="fi-FI" sz="2400" dirty="0"/>
              <a:t>Menettelytapasäännön §4: ”</a:t>
            </a:r>
            <a:r>
              <a:rPr lang="fi-FI" sz="2000" i="1" dirty="0"/>
              <a:t>Klubin ja piirin mallisääntöjen lisäksi liitto noudattaa toiminnassaan seuraavia ohjesääntöjä: </a:t>
            </a:r>
            <a:r>
              <a:rPr lang="fi-FI" sz="2000" b="1" i="1" dirty="0"/>
              <a:t>menettelytapasääntö</a:t>
            </a:r>
            <a:r>
              <a:rPr lang="fi-FI" sz="2000" i="1" dirty="0"/>
              <a:t>, </a:t>
            </a:r>
            <a:r>
              <a:rPr lang="fi-FI" sz="2000" b="1" i="1" dirty="0"/>
              <a:t>toimiston ohjesääntö</a:t>
            </a:r>
            <a:r>
              <a:rPr lang="fi-FI" sz="2000" i="1" dirty="0"/>
              <a:t>, vuosikokousohje(sääntö), toiminnan ja talouden ohje, johon kuuluvat liiton taloudellista päätöksentekoa koskeva ohje, hankintaohje, </a:t>
            </a:r>
            <a:r>
              <a:rPr lang="fi-FI" sz="2000" b="1" i="1" dirty="0"/>
              <a:t>piirirahaohje</a:t>
            </a:r>
            <a:r>
              <a:rPr lang="fi-FI" sz="2000" i="1" dirty="0"/>
              <a:t>, </a:t>
            </a:r>
            <a:r>
              <a:rPr lang="fi-FI" sz="2000" b="1" i="1" dirty="0"/>
              <a:t>matkustussääntö</a:t>
            </a:r>
            <a:r>
              <a:rPr lang="fi-FI" sz="2000" i="1" dirty="0"/>
              <a:t> ja laskentasääntö, sekä Internet-toiminnan ohje. Lisäksi liitolla on käytössä mm. viestintästrategia, graafinen ohjeistus, </a:t>
            </a:r>
            <a:r>
              <a:rPr lang="fi-FI" sz="2000" b="1" i="1" dirty="0"/>
              <a:t>ansiomerkkiohje</a:t>
            </a:r>
            <a:r>
              <a:rPr lang="fi-FI" sz="2000" i="1" dirty="0"/>
              <a:t>, ohje Lions-logon käytöstä, tavaramerkkisäännöt ja mestaruuskilpailusäännöt.”</a:t>
            </a:r>
            <a:endParaRPr lang="fi-FI" sz="2000" dirty="0"/>
          </a:p>
          <a:p>
            <a:pPr marL="0" indent="0">
              <a:buNone/>
            </a:pPr>
            <a:endParaRPr lang="fi-FI" sz="2400" dirty="0"/>
          </a:p>
          <a:p>
            <a:pPr lvl="1"/>
            <a:endParaRPr lang="fi-FI" sz="20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73BFAC-2E4C-4FA8-BB58-F2E697251EF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293386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97749"/>
            <a:ext cx="8915400" cy="877887"/>
          </a:xfrm>
        </p:spPr>
        <p:txBody>
          <a:bodyPr/>
          <a:lstStyle/>
          <a:p>
            <a:r>
              <a:rPr lang="fi-FI" b="1" dirty="0"/>
              <a:t>Säännöt ja ohjesäännöt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643706"/>
            <a:ext cx="8915400" cy="4502150"/>
          </a:xfrm>
        </p:spPr>
        <p:txBody>
          <a:bodyPr/>
          <a:lstStyle/>
          <a:p>
            <a:r>
              <a:rPr lang="fi-FI" sz="2400" dirty="0"/>
              <a:t>Löytyvät </a:t>
            </a:r>
            <a:r>
              <a:rPr lang="fi-FI" sz="2400" dirty="0" err="1">
                <a:hlinkClick r:id="rId2"/>
              </a:rPr>
              <a:t>www.lions.fi</a:t>
            </a:r>
            <a:r>
              <a:rPr lang="fi-FI" sz="2400" dirty="0"/>
              <a:t> – Jäsenille – </a:t>
            </a:r>
            <a:r>
              <a:rPr lang="fi-FI" sz="2400" dirty="0" err="1"/>
              <a:t>Lionstoiminnan</a:t>
            </a:r>
            <a:r>
              <a:rPr lang="fi-FI" sz="2400" dirty="0"/>
              <a:t> sääntöjä ja </a:t>
            </a:r>
            <a:r>
              <a:rPr lang="fi-FI" sz="2400" dirty="0" err="1"/>
              <a:t>Lionstoiminnan</a:t>
            </a:r>
            <a:r>
              <a:rPr lang="fi-FI" sz="2400" dirty="0"/>
              <a:t> ohjeita</a:t>
            </a:r>
          </a:p>
          <a:p>
            <a:r>
              <a:rPr lang="fi-FI" sz="2400" dirty="0"/>
              <a:t>Pääsihteerin tehtävänä valvoa, että sääntöjä noudatetaan</a:t>
            </a:r>
          </a:p>
          <a:p>
            <a:r>
              <a:rPr lang="fi-FI" sz="2400" dirty="0" err="1"/>
              <a:t>LCI:n</a:t>
            </a:r>
            <a:r>
              <a:rPr lang="fi-FI" sz="2400" dirty="0"/>
              <a:t> </a:t>
            </a:r>
            <a:r>
              <a:rPr lang="fi-FI" sz="2400" dirty="0" err="1"/>
              <a:t>legal</a:t>
            </a:r>
            <a:r>
              <a:rPr lang="fi-FI" sz="2400" dirty="0"/>
              <a:t> </a:t>
            </a:r>
            <a:r>
              <a:rPr lang="fi-FI" sz="2400" dirty="0" err="1"/>
              <a:t>department</a:t>
            </a:r>
            <a:r>
              <a:rPr lang="fi-FI" sz="2400" dirty="0"/>
              <a:t> auttaa epäselvissä tapauksissa</a:t>
            </a:r>
          </a:p>
          <a:p>
            <a:r>
              <a:rPr lang="fi-FI" sz="2400" dirty="0"/>
              <a:t>Lisäksi NSR-säännöt</a:t>
            </a:r>
          </a:p>
          <a:p>
            <a:r>
              <a:rPr lang="fi-FI" sz="2400" dirty="0"/>
              <a:t>Europa Forumilla oma </a:t>
            </a:r>
            <a:r>
              <a:rPr lang="fi-FI" sz="2400" dirty="0" err="1"/>
              <a:t>Rules</a:t>
            </a:r>
            <a:r>
              <a:rPr lang="fi-FI" sz="2400" dirty="0"/>
              <a:t> of </a:t>
            </a:r>
            <a:r>
              <a:rPr lang="fi-FI" sz="2400" dirty="0" err="1"/>
              <a:t>Procedures</a:t>
            </a:r>
            <a:endParaRPr lang="fi-FI" sz="2400" dirty="0"/>
          </a:p>
          <a:p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endParaRPr lang="fi-FI" sz="2400" dirty="0"/>
          </a:p>
          <a:p>
            <a:endParaRPr lang="fi-FI" sz="2400" dirty="0"/>
          </a:p>
          <a:p>
            <a:pPr lvl="1"/>
            <a:endParaRPr lang="fi-FI" sz="20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EFF9A0-2D59-4733-8A81-825509E625F4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247348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834415"/>
            <a:ext cx="8915400" cy="877887"/>
          </a:xfrm>
        </p:spPr>
        <p:txBody>
          <a:bodyPr/>
          <a:lstStyle/>
          <a:p>
            <a:r>
              <a:rPr lang="fi-FI" b="1" dirty="0"/>
              <a:t>Kuka päättää Lions-liitossa?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721095"/>
            <a:ext cx="4375150" cy="4525963"/>
          </a:xfrm>
        </p:spPr>
        <p:txBody>
          <a:bodyPr/>
          <a:lstStyle/>
          <a:p>
            <a:r>
              <a:rPr lang="fi-FI" dirty="0"/>
              <a:t>Yhdistyslaki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Lions-liiton säännöt ja ohjesäännöt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Lions-liitto ry = MD 107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Tarvitaan hallitus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Puheenjohtajan valitsee vuosikokous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/>
              <a:t>Toiminnanjohtajan asema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35550" y="1692521"/>
            <a:ext cx="4375150" cy="4525963"/>
          </a:xfrm>
        </p:spPr>
        <p:txBody>
          <a:bodyPr/>
          <a:lstStyle/>
          <a:p>
            <a:r>
              <a:rPr lang="fi-FI" dirty="0"/>
              <a:t>Kansainvälisen järjestön säännöt ja ohjesäännöt moninkertaispiiristä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Ei tunne hallitusta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 err="1"/>
              <a:t>DG:t</a:t>
            </a:r>
            <a:r>
              <a:rPr lang="fi-FI" dirty="0"/>
              <a:t> valitsevat puheenjohtajan keskuudestaan (tai joku muu tapa)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/>
              <a:t>Valtion kansallinen lainsäädäntö menee </a:t>
            </a:r>
            <a:r>
              <a:rPr lang="fi-FI" sz="2400" dirty="0" err="1"/>
              <a:t>kv</a:t>
            </a:r>
            <a:r>
              <a:rPr lang="fi-FI" sz="2400" dirty="0"/>
              <a:t>-järjestön sääntöjen yli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E85D3E-560C-4503-91D6-1025C1626BC7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Kuikka/elektikoulutus 2016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6B180-DFA1-4503-ACF9-61E2A1196358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712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153F82"/>
      </a:accent1>
      <a:accent2>
        <a:srgbClr val="8FD9FB"/>
      </a:accent2>
      <a:accent3>
        <a:srgbClr val="EBC318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1796</Words>
  <Application>Microsoft Office PowerPoint</Application>
  <PresentationFormat>A4 Paper (210x297 mm)</PresentationFormat>
  <Paragraphs>414</Paragraphs>
  <Slides>40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Geneva</vt:lpstr>
      <vt:lpstr>Symbol</vt:lpstr>
      <vt:lpstr>Times New Roman</vt:lpstr>
      <vt:lpstr>Wingdings</vt:lpstr>
      <vt:lpstr>Office-teema</vt:lpstr>
      <vt:lpstr>Mukautettu suunnittelumalli</vt:lpstr>
      <vt:lpstr>ELEKTIKOULUTUS 2018 </vt:lpstr>
      <vt:lpstr> Liiton säännöt ja ohjesäännöt, Lions-kokoukset ja DG-osallistumiset </vt:lpstr>
      <vt:lpstr>Liiton organisaatio</vt:lpstr>
      <vt:lpstr>Suomen Lions-liitto ry</vt:lpstr>
      <vt:lpstr>Suomen Lions-liitto ry</vt:lpstr>
      <vt:lpstr>Liiton organisaatio</vt:lpstr>
      <vt:lpstr>Liiton säännöt ja ohjesäännöt</vt:lpstr>
      <vt:lpstr>Säännöt ja ohjesäännöt</vt:lpstr>
      <vt:lpstr>Kuka päättää Lions-liitossa?</vt:lpstr>
      <vt:lpstr>Vuosikokous</vt:lpstr>
      <vt:lpstr>§10 vuosikokouksen asiat</vt:lpstr>
      <vt:lpstr>Vuosikokousasiat Oulu 2018</vt:lpstr>
      <vt:lpstr>Vuosikokousasiat Oulu 2018</vt:lpstr>
      <vt:lpstr>Vuosikokousasiat Oulu 2018</vt:lpstr>
      <vt:lpstr>Vuosikokous Oulu 2018</vt:lpstr>
      <vt:lpstr>Valmistautuminen vuosikokoukseen</vt:lpstr>
      <vt:lpstr>Kuvernöörineuvosto</vt:lpstr>
      <vt:lpstr>Kuvernöörineuvosto</vt:lpstr>
      <vt:lpstr>Kuvernöörineuvosto</vt:lpstr>
      <vt:lpstr>KVN-aikataulu 2018 – 2019: sääntömääräiset kokoukset</vt:lpstr>
      <vt:lpstr>PowerPoint Presentation</vt:lpstr>
      <vt:lpstr> 25.8.2018 Mikkeli </vt:lpstr>
      <vt:lpstr>1.12.2018</vt:lpstr>
      <vt:lpstr>2.3.2018 Pori</vt:lpstr>
      <vt:lpstr>Valmistautuminen KVN-kokoukseen</vt:lpstr>
      <vt:lpstr>Muuta KVN-kokousasiaa</vt:lpstr>
      <vt:lpstr>Muuta KVN-kokousasiaa</vt:lpstr>
      <vt:lpstr>Hallitus</vt:lpstr>
      <vt:lpstr>Kokouskäytännöt</vt:lpstr>
      <vt:lpstr>DG-jäsenen rooli hallituksessa</vt:lpstr>
      <vt:lpstr>Pääsihteerin rooli</vt:lpstr>
      <vt:lpstr>Nordiska Samarbetsrådet eli NSR</vt:lpstr>
      <vt:lpstr>Nordiska Samarbetsrädet eli NSR</vt:lpstr>
      <vt:lpstr>Nordiska Samarbetsrädet eli NSR</vt:lpstr>
      <vt:lpstr>Europa Forum</vt:lpstr>
      <vt:lpstr>Toimialat, työryhmät, toimikunnat</vt:lpstr>
      <vt:lpstr>Toimialat ja työryhmät 2018 - 2019</vt:lpstr>
      <vt:lpstr>Toimialajohtajat</vt:lpstr>
      <vt:lpstr>Toimialat, työryhmät, toimikunnat</vt:lpstr>
      <vt:lpstr>Toimialat, työryhmät, toimikunnat: DG:n rooli jäsenenä</vt:lpstr>
    </vt:vector>
  </TitlesOfParts>
  <Company>Mainoscraft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Anita Lahtinen</dc:creator>
  <cp:lastModifiedBy>varpuy</cp:lastModifiedBy>
  <cp:revision>385</cp:revision>
  <cp:lastPrinted>2014-05-05T09:14:41Z</cp:lastPrinted>
  <dcterms:created xsi:type="dcterms:W3CDTF">2010-05-05T13:07:17Z</dcterms:created>
  <dcterms:modified xsi:type="dcterms:W3CDTF">2018-04-04T09:32:50Z</dcterms:modified>
</cp:coreProperties>
</file>