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721" r:id="rId2"/>
  </p:sldMasterIdLst>
  <p:notesMasterIdLst>
    <p:notesMasterId r:id="rId32"/>
  </p:notesMasterIdLst>
  <p:handoutMasterIdLst>
    <p:handoutMasterId r:id="rId33"/>
  </p:handoutMasterIdLst>
  <p:sldIdLst>
    <p:sldId id="339" r:id="rId3"/>
    <p:sldId id="421" r:id="rId4"/>
    <p:sldId id="276" r:id="rId5"/>
    <p:sldId id="388" r:id="rId6"/>
    <p:sldId id="417" r:id="rId7"/>
    <p:sldId id="418" r:id="rId8"/>
    <p:sldId id="419" r:id="rId9"/>
    <p:sldId id="416" r:id="rId10"/>
    <p:sldId id="402" r:id="rId11"/>
    <p:sldId id="327" r:id="rId12"/>
    <p:sldId id="330" r:id="rId13"/>
    <p:sldId id="420" r:id="rId14"/>
    <p:sldId id="284" r:id="rId15"/>
    <p:sldId id="422" r:id="rId16"/>
    <p:sldId id="335" r:id="rId17"/>
    <p:sldId id="332" r:id="rId18"/>
    <p:sldId id="333" r:id="rId19"/>
    <p:sldId id="336" r:id="rId20"/>
    <p:sldId id="334" r:id="rId21"/>
    <p:sldId id="403" r:id="rId22"/>
    <p:sldId id="372" r:id="rId23"/>
    <p:sldId id="400" r:id="rId24"/>
    <p:sldId id="401" r:id="rId25"/>
    <p:sldId id="423" r:id="rId26"/>
    <p:sldId id="300" r:id="rId27"/>
    <p:sldId id="415" r:id="rId28"/>
    <p:sldId id="424" r:id="rId29"/>
    <p:sldId id="293" r:id="rId30"/>
    <p:sldId id="370" r:id="rId31"/>
  </p:sldIdLst>
  <p:sldSz cx="9906000" cy="6858000" type="A4"/>
  <p:notesSz cx="6735763" cy="9866313"/>
  <p:defaultTextStyle>
    <a:defPPr>
      <a:defRPr lang="fi-FI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4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511" autoAdjust="0"/>
    <p:restoredTop sz="96370" autoAdjust="0"/>
  </p:normalViewPr>
  <p:slideViewPr>
    <p:cSldViewPr snapToGrid="0" snapToObjects="1">
      <p:cViewPr varScale="1">
        <p:scale>
          <a:sx n="51" d="100"/>
          <a:sy n="51" d="100"/>
        </p:scale>
        <p:origin x="226" y="53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5" d="100"/>
          <a:sy n="65" d="100"/>
        </p:scale>
        <p:origin x="337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93315"/>
          </a:xfrm>
          <a:prstGeom prst="rect">
            <a:avLst/>
          </a:prstGeom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55945B4-2056-4132-95A6-DDD775B25DE4}" type="datetime1">
              <a:rPr lang="fi-FI"/>
              <a:pPr>
                <a:defRPr/>
              </a:pPr>
              <a:t>4.4.2018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0" cy="493315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E4EAFB9-7643-41FD-803F-ED0DE0459F4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00365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5"/>
          </a:xfrm>
          <a:prstGeom prst="rect">
            <a:avLst/>
          </a:prstGeom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EC23354-9265-4168-925C-2C966AAA72F6}" type="datetime1">
              <a:rPr lang="fi-FI"/>
              <a:pPr>
                <a:defRPr/>
              </a:pPr>
              <a:t>4.4.2018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39775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 noProof="0"/>
              <a:t>Muokkaa tekstin perustyylejä osoittamalla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3315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5"/>
          </a:xfrm>
          <a:prstGeom prst="rect">
            <a:avLst/>
          </a:prstGeom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4C6CD8F5-C4FF-4C38-B8FF-69968BA9066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14465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48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48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48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48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4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Huomautusten paikkamerkki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i-FI"/>
          </a:p>
        </p:txBody>
      </p:sp>
      <p:sp>
        <p:nvSpPr>
          <p:cNvPr id="8196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B255A3-EEA9-49A0-893A-828F5F70E3C6}" type="slidenum">
              <a:rPr lang="fi-FI" smtClean="0"/>
              <a:pPr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0865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Huomautusten paikkamerkki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i-FI"/>
          </a:p>
        </p:txBody>
      </p:sp>
      <p:sp>
        <p:nvSpPr>
          <p:cNvPr id="8196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B255A3-EEA9-49A0-893A-828F5F70E3C6}" type="slidenum">
              <a:rPr lang="fi-FI" smtClean="0"/>
              <a:pPr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4432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4763" y="6488113"/>
            <a:ext cx="9906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pic>
        <p:nvPicPr>
          <p:cNvPr id="5" name="Kuva 16" descr="pp_yliö_perustyyli_200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10763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Kuva 9" descr="leijona.jpg"/>
          <p:cNvPicPr>
            <a:picLocks noChangeAspect="1"/>
          </p:cNvPicPr>
          <p:nvPr userDrawn="1"/>
        </p:nvPicPr>
        <p:blipFill>
          <a:blip r:embed="rId3"/>
          <a:srcRect r="50191"/>
          <a:stretch>
            <a:fillRect/>
          </a:stretch>
        </p:blipFill>
        <p:spPr bwMode="auto">
          <a:xfrm>
            <a:off x="7118350" y="1185863"/>
            <a:ext cx="2787650" cy="490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iruutu 14"/>
          <p:cNvSpPr txBox="1"/>
          <p:nvPr userDrawn="1"/>
        </p:nvSpPr>
        <p:spPr>
          <a:xfrm>
            <a:off x="925513" y="247650"/>
            <a:ext cx="4986337" cy="563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900" dirty="0">
                <a:solidFill>
                  <a:schemeClr val="bg1"/>
                </a:solidFill>
                <a:latin typeface="+mn-lt"/>
                <a:ea typeface="+mn-ea"/>
              </a:rPr>
              <a:t>Lions </a:t>
            </a:r>
            <a:r>
              <a:rPr lang="fi-FI" sz="1900" dirty="0" err="1">
                <a:solidFill>
                  <a:schemeClr val="bg1"/>
                </a:solidFill>
                <a:latin typeface="+mn-lt"/>
                <a:ea typeface="+mn-ea"/>
              </a:rPr>
              <a:t>Clubs</a:t>
            </a:r>
            <a:r>
              <a:rPr lang="fi-FI" sz="1900" dirty="0">
                <a:solidFill>
                  <a:schemeClr val="bg1"/>
                </a:solidFill>
                <a:latin typeface="+mn-lt"/>
                <a:ea typeface="+mn-ea"/>
              </a:rPr>
              <a:t> International</a:t>
            </a:r>
          </a:p>
          <a:p>
            <a:pPr marL="0" lvl="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dirty="0">
                <a:solidFill>
                  <a:schemeClr val="accent3"/>
                </a:solidFill>
                <a:latin typeface="+mn-lt"/>
                <a:ea typeface="+mn-ea"/>
              </a:rPr>
              <a:t>MD 107 Finland</a:t>
            </a:r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osoitt.</a:t>
            </a:r>
          </a:p>
        </p:txBody>
      </p:sp>
      <p:sp>
        <p:nvSpPr>
          <p:cNvPr id="8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0D833-82F3-42FB-BABF-8CC925BF24F2}" type="datetime1">
              <a:rPr lang="fi-FI" smtClean="0"/>
              <a:t>4.4.2018</a:t>
            </a:fld>
            <a:endParaRPr lang="fi-FI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2D15B-3F7F-4219-AB4E-A97E8EDDAA8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9069B-DBC9-4E3C-96FE-C4F4F2258274}" type="datetime1">
              <a:rPr lang="fi-FI" smtClean="0"/>
              <a:t>4.4.2018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E9B21-13ED-40A2-B3E5-D3C249D6BA9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81CB1-AA6F-42C7-AA24-954B63723959}" type="datetime1">
              <a:rPr lang="fi-FI" smtClean="0"/>
              <a:t>4.4.2018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98D77-4149-4D04-9D6A-91356D084E9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5C8DD-A7CF-429D-AC95-DAE7359BF443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B6AD3-599E-4F9C-90DD-5B440E9B9B5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B170A-C296-43CE-BC55-FC8A8E161905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125CA-C316-4451-939F-059C434BEC6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EEAF2-6762-47BE-8104-E0D10BB67718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BE3B2-4BDA-4E8A-A6AB-93E9006A916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1860C-05CA-40D0-9DFD-7FD26EEC392F}" type="datetime1">
              <a:rPr lang="fi-FI" smtClean="0"/>
              <a:t>4.4.2018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6B180-DFA1-4503-ACF9-61E2A119635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B883E-7692-45B1-8988-1D4585CCDB51}" type="datetime1">
              <a:rPr lang="fi-FI" smtClean="0"/>
              <a:t>4.4.2018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A9AB2-A359-4F9E-9357-BC6D0E3B242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7DF0B-A23E-43C2-9DBA-84FACD3C7F90}" type="datetime1">
              <a:rPr lang="fi-FI" smtClean="0"/>
              <a:t>4.4.2018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014FB-618F-451C-9321-00F16A9A655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16067-DFF5-4E85-AF60-2A6A82AA968A}" type="datetime1">
              <a:rPr lang="fi-FI" smtClean="0"/>
              <a:t>4.4.2018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FACAE-B182-4B5C-9951-189130273F8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96A6D-B41A-4DDD-B073-548D24D201A7}" type="datetime1">
              <a:rPr lang="fi-FI" smtClean="0"/>
              <a:t>4.4.2018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0451D-5EA6-4389-B0B0-7C1032145F8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uusi_perustpohja_yliö_pp"/>
          <p:cNvPicPr>
            <a:picLocks noChangeAspect="1" noChangeArrowheads="1"/>
          </p:cNvPicPr>
          <p:nvPr userDrawn="1"/>
        </p:nvPicPr>
        <p:blipFill>
          <a:blip r:embed="rId2"/>
          <a:srcRect b="29939"/>
          <a:stretch>
            <a:fillRect/>
          </a:stretch>
        </p:blipFill>
        <p:spPr bwMode="auto">
          <a:xfrm>
            <a:off x="-12700" y="0"/>
            <a:ext cx="9923463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orakulmio 4"/>
          <p:cNvSpPr/>
          <p:nvPr userDrawn="1"/>
        </p:nvSpPr>
        <p:spPr>
          <a:xfrm>
            <a:off x="4763" y="6488113"/>
            <a:ext cx="9906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0"/>
          </p:nvPr>
        </p:nvSpPr>
        <p:spPr>
          <a:xfrm>
            <a:off x="180975" y="6540500"/>
            <a:ext cx="1452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72A26-C8C4-493C-81A2-6C9E8E4B8549}" type="datetime1">
              <a:rPr lang="fi-FI" smtClean="0"/>
              <a:t>4.4.2018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497138" y="6545263"/>
            <a:ext cx="48895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9F79D-03C0-4BD4-98E2-60C2316A850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58B2F-219E-4AC3-BFF2-4205E5199BD8}" type="datetime1">
              <a:rPr lang="fi-FI" smtClean="0"/>
              <a:t>4.4.2018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085D9-3732-4485-AD8D-B3BDF9D88BB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B6458-E9C1-48A5-83AB-0A7C0BA38BC5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15341-4D9E-4023-BA5D-AF2316A60E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F7B70-E350-4B0B-8C37-06C5333D4A03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9C86E-446A-4CDE-ADA7-7F749DEADDA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1915D-2487-4D1F-A4B8-8D0FA96FDD9C}" type="datetime1">
              <a:rPr lang="fi-FI" smtClean="0"/>
              <a:t>4.4.2018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C4745-2BFA-4A6B-B81B-87320049333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E8B79-00D1-4215-9AB8-8E71E3910F50}" type="datetime1">
              <a:rPr lang="fi-FI" smtClean="0"/>
              <a:t>4.4.2018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4984-BBD6-43E3-A0B5-A945A8048F3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8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F3B35-B5C0-4D4A-B30B-AA9D8D6B442B}" type="datetime1">
              <a:rPr lang="fi-FI" smtClean="0"/>
              <a:t>4.4.2018</a:t>
            </a:fld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A627B-5D44-4493-8762-74CDE0CE2C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27F2F-1A71-4C5D-80DD-B819C427C8FE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D869E-13EE-4F87-9B3A-78072025F62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3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0BDE3-FA78-4763-8C40-06272BDB46AB}" type="datetime1">
              <a:rPr lang="fi-FI" smtClean="0"/>
              <a:t>4.4.2018</a:t>
            </a:fld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F5534-F184-4B2E-AFCA-65FFEE32E8F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53B3D-01FD-4153-99FE-9D1CEA0FBBF6}" type="datetime1">
              <a:rPr lang="fi-FI" smtClean="0"/>
              <a:t>4.4.2018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10976-AF9B-4297-9A3B-E6A49AA3CF7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osoittamalla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3FD56-D583-4E8B-AAF3-DD4145DA918A}" type="datetime1">
              <a:rPr lang="fi-FI" smtClean="0"/>
              <a:t>4.4.2018</a:t>
            </a:fld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FB552-194D-4FC5-A567-AB24DE6EFDD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0"/>
          <p:cNvSpPr/>
          <p:nvPr userDrawn="1"/>
        </p:nvSpPr>
        <p:spPr>
          <a:xfrm>
            <a:off x="4763" y="6488113"/>
            <a:ext cx="9906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0" y="6545263"/>
            <a:ext cx="98948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7F7F7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180975" y="6540500"/>
            <a:ext cx="8969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7F7F7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99A0DD6-8C75-46B8-BC94-5ECDC41101A2}" type="datetime1">
              <a:rPr lang="fi-FI" smtClean="0"/>
              <a:t>4.4.2018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583488" y="6545263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7F7F7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F35B738-7964-457D-8EFE-E23052D2CDF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030" name="Kuva 16" descr="pp_yliö_perustyyli_200.jpg"/>
          <p:cNvPicPr>
            <a:picLocks noChangeAspect="1"/>
          </p:cNvPicPr>
          <p:nvPr userDrawn="1"/>
        </p:nvPicPr>
        <p:blipFill>
          <a:blip r:embed="rId13"/>
          <a:srcRect b="33028"/>
          <a:stretch>
            <a:fillRect/>
          </a:stretch>
        </p:blipFill>
        <p:spPr bwMode="auto">
          <a:xfrm>
            <a:off x="0" y="0"/>
            <a:ext cx="988536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Otsikon paikkamerkki 1"/>
          <p:cNvSpPr>
            <a:spLocks noGrp="1"/>
          </p:cNvSpPr>
          <p:nvPr>
            <p:ph type="title"/>
          </p:nvPr>
        </p:nvSpPr>
        <p:spPr bwMode="auto">
          <a:xfrm>
            <a:off x="495300" y="922338"/>
            <a:ext cx="89154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perustyylejä osoitt.</a:t>
            </a:r>
          </a:p>
        </p:txBody>
      </p:sp>
      <p:sp>
        <p:nvSpPr>
          <p:cNvPr id="1032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95300" y="2036763"/>
            <a:ext cx="8915400" cy="426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fld id="{5D0B7D05-37AF-45D8-A4A4-FF6C448C9B3F}" type="datetime1">
              <a:rPr lang="fi-FI" smtClean="0"/>
              <a:pPr lvl="4"/>
              <a:t>21.5.2014</a:t>
            </a:fld>
            <a:endParaRPr lang="fi-FI"/>
          </a:p>
          <a:p>
            <a:pPr lvl="4"/>
            <a:endParaRPr lang="fi-FI"/>
          </a:p>
        </p:txBody>
      </p:sp>
      <p:sp>
        <p:nvSpPr>
          <p:cNvPr id="15" name="Tekstiruutu 14"/>
          <p:cNvSpPr txBox="1"/>
          <p:nvPr userDrawn="1"/>
        </p:nvSpPr>
        <p:spPr>
          <a:xfrm>
            <a:off x="925513" y="241300"/>
            <a:ext cx="4986337" cy="568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lvl="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900" dirty="0">
                <a:solidFill>
                  <a:schemeClr val="bg1"/>
                </a:solidFill>
                <a:latin typeface="+mn-lt"/>
                <a:ea typeface="+mn-ea"/>
              </a:rPr>
              <a:t>Lions </a:t>
            </a:r>
            <a:r>
              <a:rPr lang="fi-FI" sz="1900" dirty="0" err="1">
                <a:solidFill>
                  <a:schemeClr val="bg1"/>
                </a:solidFill>
                <a:latin typeface="+mn-lt"/>
                <a:ea typeface="+mn-ea"/>
              </a:rPr>
              <a:t>Clubs</a:t>
            </a:r>
            <a:r>
              <a:rPr lang="fi-FI" sz="1900" dirty="0">
                <a:solidFill>
                  <a:schemeClr val="bg1"/>
                </a:solidFill>
                <a:latin typeface="+mn-lt"/>
                <a:ea typeface="+mn-ea"/>
              </a:rPr>
              <a:t> International</a:t>
            </a:r>
          </a:p>
          <a:p>
            <a:pPr marL="0" lvl="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200" dirty="0">
                <a:solidFill>
                  <a:schemeClr val="accent3"/>
                </a:solidFill>
                <a:latin typeface="+mn-lt"/>
                <a:ea typeface="+mn-ea"/>
              </a:rPr>
              <a:t>MD 107 Finland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Geneva" pitchFamily="48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pitchFamily="34" charset="0"/>
          <a:ea typeface="Geneva" pitchFamily="4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3000" kern="1200">
          <a:solidFill>
            <a:schemeClr val="tx1"/>
          </a:solidFill>
          <a:latin typeface="+mn-lt"/>
          <a:ea typeface="Geneva" pitchFamily="48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Geneva" pitchFamily="4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EBC318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Geneva" pitchFamily="4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Geneva" pitchFamily="4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Geneva" pitchFamily="4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on paikkamerkki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2051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2DA772B-61BC-459C-8CC3-0FF29FD24B0B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FCCC79-2E77-4BE5-B458-77812306AC3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ons.fi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uusi_kansi_yliö_pp"/>
          <p:cNvPicPr>
            <a:picLocks noChangeAspect="1" noChangeArrowheads="1"/>
          </p:cNvPicPr>
          <p:nvPr/>
        </p:nvPicPr>
        <p:blipFill>
          <a:blip r:embed="rId2"/>
          <a:srcRect b="16794"/>
          <a:stretch>
            <a:fillRect/>
          </a:stretch>
        </p:blipFill>
        <p:spPr bwMode="auto">
          <a:xfrm>
            <a:off x="-1588" y="0"/>
            <a:ext cx="9907588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Otsikko 1"/>
          <p:cNvSpPr>
            <a:spLocks noGrp="1"/>
          </p:cNvSpPr>
          <p:nvPr>
            <p:ph type="ctrTitle"/>
          </p:nvPr>
        </p:nvSpPr>
        <p:spPr>
          <a:xfrm>
            <a:off x="1301750" y="3412333"/>
            <a:ext cx="7099300" cy="1322857"/>
          </a:xfrm>
        </p:spPr>
        <p:txBody>
          <a:bodyPr/>
          <a:lstStyle/>
          <a:p>
            <a:pPr eaLnBrk="1" hangingPunct="1"/>
            <a:r>
              <a:rPr lang="fi-FI" b="1" dirty="0"/>
              <a:t/>
            </a:r>
            <a:br>
              <a:rPr lang="fi-FI" b="1" dirty="0"/>
            </a:br>
            <a:r>
              <a:rPr lang="fi-FI" b="1" dirty="0"/>
              <a:t>Liiton asiat ja käytännön ohjeita = Tietoja </a:t>
            </a:r>
            <a:r>
              <a:rPr lang="fi-FI" b="1" dirty="0" err="1"/>
              <a:t>DG:n</a:t>
            </a:r>
            <a:r>
              <a:rPr lang="fi-FI" b="1" dirty="0"/>
              <a:t> työkalupakkiin</a:t>
            </a:r>
          </a:p>
        </p:txBody>
      </p:sp>
      <p:sp>
        <p:nvSpPr>
          <p:cNvPr id="5124" name="Alaotsikko 2"/>
          <p:cNvSpPr>
            <a:spLocks noGrp="1"/>
          </p:cNvSpPr>
          <p:nvPr>
            <p:ph type="subTitle" idx="1"/>
          </p:nvPr>
        </p:nvSpPr>
        <p:spPr>
          <a:xfrm>
            <a:off x="3438071" y="5989080"/>
            <a:ext cx="7099300" cy="591376"/>
          </a:xfrm>
        </p:spPr>
        <p:txBody>
          <a:bodyPr/>
          <a:lstStyle/>
          <a:p>
            <a:pPr algn="l" eaLnBrk="1" hangingPunct="1"/>
            <a:r>
              <a:rPr lang="fi-FI" sz="2800" i="1" dirty="0">
                <a:solidFill>
                  <a:srgbClr val="EBC318"/>
                </a:solidFill>
              </a:rPr>
              <a:t>GS Maarit Kuikka</a:t>
            </a:r>
          </a:p>
        </p:txBody>
      </p:sp>
      <p:sp>
        <p:nvSpPr>
          <p:cNvPr id="9" name="Suorakulmio 8"/>
          <p:cNvSpPr/>
          <p:nvPr/>
        </p:nvSpPr>
        <p:spPr>
          <a:xfrm>
            <a:off x="0" y="6745288"/>
            <a:ext cx="9906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14" name="Alaotsikko 2"/>
          <p:cNvSpPr txBox="1">
            <a:spLocks/>
          </p:cNvSpPr>
          <p:nvPr/>
        </p:nvSpPr>
        <p:spPr>
          <a:xfrm>
            <a:off x="1301750" y="6114824"/>
            <a:ext cx="6934200" cy="7540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endParaRPr lang="fi-FI" sz="3000" dirty="0">
              <a:solidFill>
                <a:schemeClr val="accent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16276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534535"/>
            <a:ext cx="8915400" cy="877887"/>
          </a:xfrm>
        </p:spPr>
        <p:txBody>
          <a:bodyPr/>
          <a:lstStyle/>
          <a:p>
            <a:r>
              <a:rPr lang="fi-FI" b="1" dirty="0" err="1"/>
              <a:t>DG:n</a:t>
            </a:r>
            <a:r>
              <a:rPr lang="fi-FI" b="1" dirty="0"/>
              <a:t> matkakorvaukset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412422"/>
            <a:ext cx="8915400" cy="4781550"/>
          </a:xfrm>
        </p:spPr>
        <p:txBody>
          <a:bodyPr/>
          <a:lstStyle/>
          <a:p>
            <a:pPr marL="3429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400" b="1" dirty="0"/>
              <a:t>Voimassa oleva ohje: </a:t>
            </a:r>
            <a:r>
              <a:rPr lang="fi-FI" sz="2400" dirty="0"/>
              <a:t>Kansainvälinen järjestö korvaa piirikuvernöörille kolme MD-matkaa (</a:t>
            </a:r>
            <a:r>
              <a:rPr lang="fi-FI" sz="2400" dirty="0" err="1"/>
              <a:t>kvn</a:t>
            </a:r>
            <a:r>
              <a:rPr lang="fi-FI" sz="2400" dirty="0"/>
              <a:t>-kokous tai vuosikokous), neljäs matka otetaan piirirahasta</a:t>
            </a:r>
          </a:p>
          <a:p>
            <a:pPr marL="3429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400" b="1" dirty="0"/>
              <a:t>Jos ylimääräinen (fyysinen) KVN-kokous: </a:t>
            </a:r>
            <a:r>
              <a:rPr lang="fi-FI" sz="2400" dirty="0"/>
              <a:t>liitto korvaa</a:t>
            </a:r>
            <a:endParaRPr lang="fi-FI" sz="2400" b="1" dirty="0"/>
          </a:p>
          <a:p>
            <a:pPr marL="742950" lvl="2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000" dirty="0"/>
              <a:t>Matkat (km-korvaus 20 </a:t>
            </a:r>
            <a:r>
              <a:rPr lang="fi-FI" sz="2000" dirty="0" err="1"/>
              <a:t>snt</a:t>
            </a:r>
            <a:r>
              <a:rPr lang="fi-FI" sz="2000" dirty="0"/>
              <a:t>, lisählö +3 </a:t>
            </a:r>
            <a:r>
              <a:rPr lang="fi-FI" sz="2000" dirty="0" err="1"/>
              <a:t>snt</a:t>
            </a:r>
            <a:r>
              <a:rPr lang="fi-FI" sz="2000" dirty="0"/>
              <a:t>)</a:t>
            </a:r>
          </a:p>
          <a:p>
            <a:pPr marL="742950" lvl="2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000" dirty="0"/>
              <a:t>Majoitus </a:t>
            </a:r>
            <a:r>
              <a:rPr lang="fi-FI" sz="2000" dirty="0" err="1"/>
              <a:t>max</a:t>
            </a:r>
            <a:r>
              <a:rPr lang="fi-FI" sz="2000" dirty="0"/>
              <a:t> 2 yötä</a:t>
            </a:r>
          </a:p>
          <a:p>
            <a:pPr marL="742950" lvl="2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000" dirty="0"/>
              <a:t>Osallistumismaksu</a:t>
            </a:r>
          </a:p>
          <a:p>
            <a:pPr marL="3429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400" b="1" dirty="0"/>
              <a:t>Hallituksen kokoukset</a:t>
            </a:r>
          </a:p>
          <a:p>
            <a:pPr marL="742950" lvl="2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000" dirty="0"/>
              <a:t>Matkat</a:t>
            </a:r>
          </a:p>
          <a:p>
            <a:pPr marL="3429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400" b="1" dirty="0"/>
              <a:t>Toimialojen ja työryhmien kokoukset</a:t>
            </a:r>
          </a:p>
          <a:p>
            <a:pPr marL="742950" lvl="2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000" dirty="0"/>
              <a:t>Matkat</a:t>
            </a:r>
          </a:p>
          <a:p>
            <a:pPr marL="742950" lvl="2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i-FI" sz="2000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48E1F8F-FDB4-4397-9E4C-927E4FFD9A29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6596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534535"/>
            <a:ext cx="8915400" cy="877887"/>
          </a:xfrm>
        </p:spPr>
        <p:txBody>
          <a:bodyPr/>
          <a:lstStyle/>
          <a:p>
            <a:r>
              <a:rPr lang="fi-FI" b="1" dirty="0" err="1"/>
              <a:t>DG:n</a:t>
            </a:r>
            <a:r>
              <a:rPr lang="fi-FI" b="1" dirty="0"/>
              <a:t> matkakorvaukset liitolta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412422"/>
            <a:ext cx="8915400" cy="5014136"/>
          </a:xfrm>
        </p:spPr>
        <p:txBody>
          <a:bodyPr/>
          <a:lstStyle/>
          <a:p>
            <a:pPr marL="3429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400" b="1" dirty="0"/>
              <a:t>Liiton edustukset </a:t>
            </a:r>
            <a:r>
              <a:rPr lang="fi-FI" sz="2400" b="1" dirty="0" err="1"/>
              <a:t>kv-kokouksissa</a:t>
            </a:r>
            <a:endParaRPr lang="fi-FI" sz="2400" b="1" dirty="0"/>
          </a:p>
          <a:p>
            <a:pPr marL="742950" lvl="2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000" dirty="0"/>
              <a:t>Matkat</a:t>
            </a:r>
          </a:p>
          <a:p>
            <a:pPr marL="742950" lvl="2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000" dirty="0"/>
              <a:t>Majoitus</a:t>
            </a:r>
          </a:p>
          <a:p>
            <a:pPr marL="742950" lvl="2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000" dirty="0"/>
              <a:t>Osallistumismaksu</a:t>
            </a:r>
          </a:p>
          <a:p>
            <a:pPr marL="3429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400" b="1" dirty="0"/>
              <a:t>Kouluttajana toimiminen liiton koulutuksissa tai seminaareissa</a:t>
            </a:r>
          </a:p>
          <a:p>
            <a:pPr marL="742950" lvl="2" indent="-342900">
              <a:buClr>
                <a:schemeClr val="accent1"/>
              </a:buClr>
            </a:pPr>
            <a:r>
              <a:rPr lang="fi-FI" sz="2000" dirty="0"/>
              <a:t>Matkat</a:t>
            </a:r>
          </a:p>
          <a:p>
            <a:pPr marL="742950" lvl="2" indent="-342900">
              <a:buClr>
                <a:schemeClr val="accent1"/>
              </a:buClr>
            </a:pPr>
            <a:r>
              <a:rPr lang="fi-FI" sz="2000" dirty="0"/>
              <a:t>Majoitus</a:t>
            </a:r>
          </a:p>
          <a:p>
            <a:pPr marL="342900" lvl="1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400" b="1" dirty="0"/>
              <a:t>Puolisot: jos edellytetään osallistumista po. tilaisuuteen</a:t>
            </a:r>
          </a:p>
          <a:p>
            <a:pPr marL="742950" lvl="2" indent="-342900">
              <a:buClr>
                <a:schemeClr val="accent1"/>
              </a:buClr>
            </a:pPr>
            <a:r>
              <a:rPr lang="fi-FI" sz="2000" dirty="0"/>
              <a:t>Matkat </a:t>
            </a:r>
          </a:p>
          <a:p>
            <a:pPr marL="742950" lvl="2" indent="-342900">
              <a:buClr>
                <a:schemeClr val="accent1"/>
              </a:buClr>
            </a:pPr>
            <a:r>
              <a:rPr lang="fi-FI" sz="2000" dirty="0"/>
              <a:t>Majoitus</a:t>
            </a:r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1BE613-AF32-4FB3-B31E-883440EC3344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0518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534535"/>
            <a:ext cx="8915400" cy="877887"/>
          </a:xfrm>
        </p:spPr>
        <p:txBody>
          <a:bodyPr/>
          <a:lstStyle/>
          <a:p>
            <a:r>
              <a:rPr lang="fi-FI" b="1" dirty="0" err="1"/>
              <a:t>DG:n</a:t>
            </a:r>
            <a:r>
              <a:rPr lang="fi-FI" b="1" dirty="0"/>
              <a:t> matkakorvaukset liitolta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412422"/>
            <a:ext cx="8915400" cy="5014136"/>
          </a:xfrm>
        </p:spPr>
        <p:txBody>
          <a:bodyPr/>
          <a:lstStyle/>
          <a:p>
            <a:pPr marL="0" lvl="1" indent="0">
              <a:buClr>
                <a:schemeClr val="accent1"/>
              </a:buClr>
              <a:buNone/>
            </a:pPr>
            <a:r>
              <a:rPr lang="fi-FI" sz="2400" b="1" dirty="0"/>
              <a:t>Puolisokorvaus </a:t>
            </a:r>
            <a:r>
              <a:rPr lang="fi-FI" sz="2400" b="1" dirty="0" err="1"/>
              <a:t>Las</a:t>
            </a:r>
            <a:r>
              <a:rPr lang="fi-FI" sz="2400" b="1" dirty="0"/>
              <a:t> Vegasin matkan osalta</a:t>
            </a:r>
          </a:p>
          <a:p>
            <a:pPr marL="0" lvl="1" indent="0">
              <a:buClr>
                <a:schemeClr val="accent1"/>
              </a:buClr>
              <a:buNone/>
            </a:pPr>
            <a:endParaRPr lang="fi-FI" sz="2400" b="1" dirty="0"/>
          </a:p>
          <a:p>
            <a:pPr marL="400050" lvl="1" indent="0">
              <a:buNone/>
            </a:pPr>
            <a:r>
              <a:rPr lang="fi-FI" sz="2400" dirty="0"/>
              <a:t>Hallitus päätti, että DG-</a:t>
            </a:r>
            <a:r>
              <a:rPr lang="fi-FI" sz="2400" dirty="0" err="1"/>
              <a:t>elektien</a:t>
            </a:r>
            <a:r>
              <a:rPr lang="fi-FI" sz="2400" dirty="0"/>
              <a:t> ja </a:t>
            </a:r>
            <a:r>
              <a:rPr lang="fi-FI" sz="2400" dirty="0" err="1"/>
              <a:t>elektikouluttajan</a:t>
            </a:r>
            <a:r>
              <a:rPr lang="fi-FI" sz="2400" dirty="0"/>
              <a:t> puolison matkasta korvataan </a:t>
            </a:r>
          </a:p>
          <a:p>
            <a:pPr lvl="1"/>
            <a:r>
              <a:rPr lang="fi-FI" sz="2400" dirty="0"/>
              <a:t>kaikille perusosuus 400 € </a:t>
            </a:r>
          </a:p>
          <a:p>
            <a:pPr lvl="1"/>
            <a:r>
              <a:rPr lang="fi-FI" sz="2400" dirty="0"/>
              <a:t>perusosuus + 150 €, kun matkan hinta on 1 300 € tai sen yli.</a:t>
            </a:r>
          </a:p>
          <a:p>
            <a:pPr marL="400050" lvl="1" indent="0">
              <a:buNone/>
            </a:pPr>
            <a:endParaRPr lang="fi-FI" sz="2400" dirty="0"/>
          </a:p>
          <a:p>
            <a:pPr marL="400050" lvl="1" indent="0">
              <a:buNone/>
            </a:pPr>
            <a:r>
              <a:rPr lang="fi-FI" sz="2400" dirty="0"/>
              <a:t>Haetaan liiton matkalaskulomakkeella viimeistään 15.7.2018.</a:t>
            </a:r>
          </a:p>
          <a:p>
            <a:pPr marL="400050" lvl="1" indent="0">
              <a:buNone/>
            </a:pPr>
            <a:r>
              <a:rPr lang="fi-FI" sz="2400" dirty="0"/>
              <a:t>Matkalaskuun on liitettävä kopio puolison lentolipusta.</a:t>
            </a:r>
          </a:p>
          <a:p>
            <a:pPr marL="400050" lvl="1" indent="0">
              <a:buNone/>
            </a:pPr>
            <a:endParaRPr lang="fi-FI" sz="2400" dirty="0"/>
          </a:p>
          <a:p>
            <a:pPr marL="0" lvl="1" indent="0">
              <a:buClr>
                <a:schemeClr val="accent1"/>
              </a:buClr>
              <a:buNone/>
            </a:pPr>
            <a:endParaRPr lang="fi-FI" sz="2400" b="1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1BE613-AF32-4FB3-B31E-883440EC3344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1299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506815" y="727718"/>
            <a:ext cx="8915400" cy="877887"/>
          </a:xfrm>
        </p:spPr>
        <p:txBody>
          <a:bodyPr/>
          <a:lstStyle/>
          <a:p>
            <a:r>
              <a:rPr lang="fi-FI" b="1" dirty="0" err="1"/>
              <a:t>LCI:n</a:t>
            </a:r>
            <a:r>
              <a:rPr lang="fi-FI" b="1" dirty="0"/>
              <a:t> avustuksia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729922"/>
            <a:ext cx="8915400" cy="5128078"/>
          </a:xfrm>
        </p:spPr>
        <p:txBody>
          <a:bodyPr/>
          <a:lstStyle/>
          <a:p>
            <a:pPr marL="514350" lvl="1" indent="-514350">
              <a:buClr>
                <a:schemeClr val="accent1"/>
              </a:buClr>
              <a:buNone/>
            </a:pPr>
            <a:r>
              <a:rPr lang="fi-FI" sz="2800" b="1" dirty="0" err="1"/>
              <a:t>Scandinavian</a:t>
            </a:r>
            <a:r>
              <a:rPr lang="fi-FI" sz="2800" b="1" dirty="0"/>
              <a:t> </a:t>
            </a:r>
            <a:r>
              <a:rPr lang="fi-FI" sz="2800" b="1" dirty="0" err="1"/>
              <a:t>Initiative</a:t>
            </a:r>
            <a:r>
              <a:rPr lang="fi-FI" sz="2800" b="1" dirty="0"/>
              <a:t> (2010 – 2011)</a:t>
            </a:r>
            <a:endParaRPr lang="fi-FI" sz="2800" dirty="0"/>
          </a:p>
          <a:p>
            <a:pPr marL="742950" lvl="2" indent="-342900">
              <a:buClr>
                <a:schemeClr val="accent1"/>
              </a:buClr>
            </a:pPr>
            <a:r>
              <a:rPr lang="fi-FI" sz="2400" dirty="0"/>
              <a:t>Päämajan tuki klubin perustaneelle piirille.</a:t>
            </a:r>
          </a:p>
          <a:p>
            <a:pPr marL="742950" lvl="2" indent="-342900">
              <a:buClr>
                <a:schemeClr val="accent1"/>
              </a:buClr>
            </a:pPr>
            <a:r>
              <a:rPr lang="fi-FI" sz="2400" dirty="0"/>
              <a:t>Uudelle klubille 250 USD, 125 USD liitännäisklubille tai jos liitännäisklubista tulee varsinainen klubi</a:t>
            </a:r>
          </a:p>
          <a:p>
            <a:pPr marL="742950" lvl="2" indent="-342900">
              <a:buClr>
                <a:schemeClr val="accent1"/>
              </a:buClr>
            </a:pPr>
            <a:r>
              <a:rPr lang="fi-FI" sz="2400" dirty="0"/>
              <a:t>Haetaan klubin perustamiskirjan hakemuksen yhteydessä, viimeistään 6 kk kuluttua uuden klubin perustamisesta.</a:t>
            </a:r>
          </a:p>
          <a:p>
            <a:pPr marL="742950" lvl="2" indent="-342900">
              <a:buClr>
                <a:schemeClr val="accent1"/>
              </a:buClr>
            </a:pPr>
            <a:r>
              <a:rPr lang="fi-FI" sz="2400" dirty="0"/>
              <a:t>Maksetaan vasta kun kaikki uuden klubin perustamiseen liittyvät asiakirjat ovat kunnossa ja maksut maksettu.</a:t>
            </a:r>
          </a:p>
          <a:p>
            <a:pPr marL="742950" lvl="2" indent="-342900">
              <a:buClr>
                <a:schemeClr val="accent1"/>
              </a:buClr>
            </a:pPr>
            <a:r>
              <a:rPr lang="fi-FI" sz="2400" dirty="0"/>
              <a:t>Ohjelman enimmäisbudjetti 10 000 USD, jaetaan hakemusten saapumisjärjestyksessä</a:t>
            </a:r>
          </a:p>
          <a:p>
            <a:pPr marL="742950" lvl="2" indent="-342900">
              <a:buClr>
                <a:schemeClr val="accent1"/>
              </a:buClr>
            </a:pPr>
            <a:endParaRPr lang="fi-FI" sz="2400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8664CC-13E8-430E-9D86-8B689280140C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2025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uusi_kansi_yliö_pp"/>
          <p:cNvPicPr>
            <a:picLocks noChangeAspect="1" noChangeArrowheads="1"/>
          </p:cNvPicPr>
          <p:nvPr/>
        </p:nvPicPr>
        <p:blipFill>
          <a:blip r:embed="rId2"/>
          <a:srcRect b="16794"/>
          <a:stretch>
            <a:fillRect/>
          </a:stretch>
        </p:blipFill>
        <p:spPr bwMode="auto">
          <a:xfrm>
            <a:off x="-1588" y="0"/>
            <a:ext cx="9907588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Otsikko 1"/>
          <p:cNvSpPr>
            <a:spLocks noGrp="1"/>
          </p:cNvSpPr>
          <p:nvPr>
            <p:ph type="ctrTitle"/>
          </p:nvPr>
        </p:nvSpPr>
        <p:spPr>
          <a:xfrm>
            <a:off x="1301750" y="3412333"/>
            <a:ext cx="7099300" cy="1322857"/>
          </a:xfrm>
        </p:spPr>
        <p:txBody>
          <a:bodyPr/>
          <a:lstStyle/>
          <a:p>
            <a:pPr eaLnBrk="1" hangingPunct="1"/>
            <a:r>
              <a:rPr lang="fi-FI" b="1" dirty="0"/>
              <a:t/>
            </a:r>
            <a:br>
              <a:rPr lang="fi-FI" b="1" dirty="0"/>
            </a:br>
            <a:r>
              <a:rPr lang="fi-FI" b="1" dirty="0"/>
              <a:t>ANSIOMERKIT JA PALKITSEMISET</a:t>
            </a:r>
          </a:p>
        </p:txBody>
      </p:sp>
      <p:sp>
        <p:nvSpPr>
          <p:cNvPr id="5124" name="Alaotsikko 2"/>
          <p:cNvSpPr>
            <a:spLocks noGrp="1"/>
          </p:cNvSpPr>
          <p:nvPr>
            <p:ph type="subTitle" idx="1"/>
          </p:nvPr>
        </p:nvSpPr>
        <p:spPr>
          <a:xfrm>
            <a:off x="3438071" y="5989080"/>
            <a:ext cx="7099300" cy="591376"/>
          </a:xfrm>
        </p:spPr>
        <p:txBody>
          <a:bodyPr/>
          <a:lstStyle/>
          <a:p>
            <a:pPr algn="l" eaLnBrk="1" hangingPunct="1"/>
            <a:endParaRPr lang="fi-FI" sz="2800" i="1" dirty="0">
              <a:solidFill>
                <a:srgbClr val="EBC318"/>
              </a:solidFill>
            </a:endParaRPr>
          </a:p>
        </p:txBody>
      </p:sp>
      <p:sp>
        <p:nvSpPr>
          <p:cNvPr id="9" name="Suorakulmio 8"/>
          <p:cNvSpPr/>
          <p:nvPr/>
        </p:nvSpPr>
        <p:spPr>
          <a:xfrm>
            <a:off x="0" y="6745288"/>
            <a:ext cx="9906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14" name="Alaotsikko 2"/>
          <p:cNvSpPr txBox="1">
            <a:spLocks/>
          </p:cNvSpPr>
          <p:nvPr/>
        </p:nvSpPr>
        <p:spPr>
          <a:xfrm>
            <a:off x="1301750" y="6114824"/>
            <a:ext cx="6934200" cy="7540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endParaRPr lang="fi-FI" sz="3000" dirty="0">
              <a:solidFill>
                <a:schemeClr val="accent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55984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646588"/>
            <a:ext cx="8915400" cy="877887"/>
          </a:xfrm>
        </p:spPr>
        <p:txBody>
          <a:bodyPr/>
          <a:lstStyle/>
          <a:p>
            <a:r>
              <a:rPr lang="fi-FI" b="1" dirty="0"/>
              <a:t>Palkitsemiset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594984"/>
            <a:ext cx="8915400" cy="5128078"/>
          </a:xfrm>
        </p:spPr>
        <p:txBody>
          <a:bodyPr/>
          <a:lstStyle/>
          <a:p>
            <a:pPr marL="514350" lvl="1" indent="-514350">
              <a:buClr>
                <a:schemeClr val="accent1"/>
              </a:buClr>
              <a:buNone/>
            </a:pPr>
            <a:r>
              <a:rPr lang="fi-FI" sz="2400" b="1" dirty="0"/>
              <a:t>Liiton ansiomerkki- ja palkitsemisohje + ns. pikaohje:</a:t>
            </a:r>
          </a:p>
          <a:p>
            <a:pPr marL="514350" lvl="1" indent="-5143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400" dirty="0">
                <a:hlinkClick r:id="rId2"/>
              </a:rPr>
              <a:t>www.lions.fi</a:t>
            </a:r>
            <a:r>
              <a:rPr lang="fi-FI" sz="2400" dirty="0"/>
              <a:t> – Jäsenille - </a:t>
            </a:r>
            <a:r>
              <a:rPr lang="fi-FI" sz="2400" dirty="0" err="1"/>
              <a:t>Lionstoiminnan</a:t>
            </a:r>
            <a:r>
              <a:rPr lang="fi-FI" sz="2400" dirty="0"/>
              <a:t> ohjeita </a:t>
            </a:r>
          </a:p>
          <a:p>
            <a:pPr marL="514350" lvl="1" indent="-5143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400" b="1" dirty="0">
                <a:solidFill>
                  <a:srgbClr val="FF0000"/>
                </a:solidFill>
              </a:rPr>
              <a:t>Esitykset</a:t>
            </a:r>
            <a:r>
              <a:rPr lang="fi-FI" sz="2400" dirty="0">
                <a:solidFill>
                  <a:srgbClr val="FF0000"/>
                </a:solidFill>
              </a:rPr>
              <a:t> </a:t>
            </a:r>
            <a:r>
              <a:rPr lang="fi-FI" sz="2400" b="1" dirty="0">
                <a:solidFill>
                  <a:srgbClr val="FF0000"/>
                </a:solidFill>
              </a:rPr>
              <a:t>hyvissä ajoin ennen liiton hallituksen kokousta </a:t>
            </a:r>
            <a:r>
              <a:rPr lang="fi-FI" sz="2400" b="1" dirty="0"/>
              <a:t>(ja ennen merkin jakamista!) </a:t>
            </a:r>
            <a:r>
              <a:rPr lang="fi-FI" sz="2400" dirty="0"/>
              <a:t>– mieluiten 10 päivää ennen kokousta </a:t>
            </a:r>
          </a:p>
          <a:p>
            <a:pPr marL="514350" lvl="1" indent="-5143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400" b="1" dirty="0"/>
              <a:t>Ei I ruusuke, eikä lady-ruusukeanomuksia hallitukseen:</a:t>
            </a:r>
            <a:r>
              <a:rPr lang="fi-FI" sz="2400" dirty="0"/>
              <a:t> DG myöntää kiintiönsä pohjalta</a:t>
            </a:r>
          </a:p>
          <a:p>
            <a:pPr marL="914400" lvl="2" indent="-5143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b="1" dirty="0"/>
              <a:t>Piirikuvernöörin kiintiö: </a:t>
            </a:r>
            <a:r>
              <a:rPr lang="fi-FI" dirty="0"/>
              <a:t>piirin klubien määrä pyöristetään seuraavaan kymmeneen (ylöspäin) ja jokaista kymmentä klubia kohti voidaan myöntää kauden aikana yksi ruusuke + </a:t>
            </a:r>
            <a:r>
              <a:rPr lang="fi-FI" b="1" dirty="0"/>
              <a:t>kuusi</a:t>
            </a:r>
            <a:r>
              <a:rPr lang="fi-FI" dirty="0"/>
              <a:t> ylimääräistä</a:t>
            </a:r>
          </a:p>
          <a:p>
            <a:pPr marL="514350" lvl="1" indent="-5143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514350" lvl="1" indent="-5143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i-FI" sz="2400" b="1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CBF13B1-6374-4E04-881A-B95D6FD2DC21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7402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Palkitsemiset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336884" y="1800225"/>
            <a:ext cx="9384632" cy="4502150"/>
          </a:xfrm>
        </p:spPr>
        <p:txBody>
          <a:bodyPr/>
          <a:lstStyle/>
          <a:p>
            <a:r>
              <a:rPr lang="fi-FI" sz="2400" b="1" dirty="0"/>
              <a:t>I-ruusuke -&gt; Liiton ansiotähti -&gt; </a:t>
            </a:r>
            <a:r>
              <a:rPr lang="fi-FI" sz="2400" b="1" dirty="0" err="1"/>
              <a:t>Medal</a:t>
            </a:r>
            <a:r>
              <a:rPr lang="fi-FI" sz="2400" b="1" dirty="0"/>
              <a:t> of Merit -&gt; II-ruusuke </a:t>
            </a:r>
            <a:r>
              <a:rPr lang="fi-FI" sz="2400" dirty="0"/>
              <a:t>		</a:t>
            </a:r>
            <a:r>
              <a:rPr lang="fi-FI" sz="2000" dirty="0"/>
              <a:t>(tai DG/Lady-ansiomerkki)</a:t>
            </a:r>
            <a:r>
              <a:rPr lang="fi-FI" sz="2400" dirty="0"/>
              <a:t>							   		</a:t>
            </a:r>
            <a:r>
              <a:rPr lang="fi-FI" sz="2000" dirty="0"/>
              <a:t>(tai CC-																			ansiomerkki)</a:t>
            </a:r>
          </a:p>
          <a:p>
            <a:r>
              <a:rPr lang="fi-FI" sz="2400" dirty="0"/>
              <a:t>Ennen kuin puollatte Liiton ansiotähteä tai sitä ylempiä liittotason ansiomerkkejä, </a:t>
            </a:r>
            <a:r>
              <a:rPr lang="fi-FI" sz="2400" b="1" dirty="0"/>
              <a:t>tarkistakaa, </a:t>
            </a:r>
            <a:r>
              <a:rPr lang="fi-FI" sz="2400" dirty="0"/>
              <a:t>että edellinen ansiomerkki on myönnetty ja välissä on ollut </a:t>
            </a:r>
            <a:r>
              <a:rPr lang="fi-FI" sz="2400" b="1" dirty="0"/>
              <a:t>vähintään kaksi täyttä kautta </a:t>
            </a:r>
          </a:p>
          <a:p>
            <a:r>
              <a:rPr lang="fi-FI" sz="2400" b="1" dirty="0"/>
              <a:t>Jos ehdot eivät täyty, esitystä ei lähetetä liittoon &gt; ilmoitus klubille</a:t>
            </a:r>
            <a:r>
              <a:rPr lang="fi-FI" sz="2400" dirty="0"/>
              <a:t> </a:t>
            </a:r>
          </a:p>
          <a:p>
            <a:r>
              <a:rPr lang="fi-FI" sz="2400" dirty="0"/>
              <a:t>Saatte kauden alussa </a:t>
            </a:r>
            <a:r>
              <a:rPr lang="fi-FI" sz="2400" b="1" dirty="0"/>
              <a:t>ansiomerkkitilaston</a:t>
            </a:r>
            <a:r>
              <a:rPr lang="fi-FI" sz="2400" dirty="0"/>
              <a:t>, josta voitte tarkistaa palkitsemistilanteen </a:t>
            </a:r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DF67115-502B-4B61-B385-F649C9AEAE2F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</a:t>
            </a:r>
            <a:endParaRPr lang="fi-FI" dirty="0">
              <a:latin typeface="Arial" charset="0"/>
            </a:endParaRP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9376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Palkitsemiset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4088" y="2036763"/>
            <a:ext cx="8915400" cy="4265612"/>
          </a:xfrm>
        </p:spPr>
        <p:txBody>
          <a:bodyPr/>
          <a:lstStyle/>
          <a:p>
            <a:r>
              <a:rPr lang="fi-FI" sz="2800" dirty="0"/>
              <a:t>I-ruusuke, </a:t>
            </a:r>
            <a:r>
              <a:rPr lang="fi-FI" sz="2800" dirty="0" err="1"/>
              <a:t>lion</a:t>
            </a:r>
            <a:r>
              <a:rPr lang="fi-FI" sz="2800" dirty="0"/>
              <a:t> vähintään 4 v.</a:t>
            </a:r>
          </a:p>
          <a:p>
            <a:r>
              <a:rPr lang="fi-FI" sz="2800" dirty="0"/>
              <a:t>Liiton ansiotähti, </a:t>
            </a:r>
            <a:r>
              <a:rPr lang="fi-FI" sz="2800" dirty="0" err="1"/>
              <a:t>lion</a:t>
            </a:r>
            <a:r>
              <a:rPr lang="fi-FI" sz="2800" dirty="0"/>
              <a:t> 7 v.</a:t>
            </a:r>
          </a:p>
          <a:p>
            <a:r>
              <a:rPr lang="fi-FI" sz="2800" dirty="0" err="1"/>
              <a:t>Medal</a:t>
            </a:r>
            <a:r>
              <a:rPr lang="fi-FI" sz="2800" dirty="0"/>
              <a:t> of Merit, </a:t>
            </a:r>
            <a:r>
              <a:rPr lang="fi-FI" sz="2800" dirty="0" err="1"/>
              <a:t>lion</a:t>
            </a:r>
            <a:r>
              <a:rPr lang="fi-FI" sz="2800" dirty="0"/>
              <a:t> 10 v.</a:t>
            </a:r>
          </a:p>
          <a:p>
            <a:r>
              <a:rPr lang="fi-FI" sz="2800" dirty="0"/>
              <a:t>II-ruusuke, </a:t>
            </a:r>
            <a:r>
              <a:rPr lang="fi-FI" sz="2800" dirty="0" err="1"/>
              <a:t>lion</a:t>
            </a:r>
            <a:r>
              <a:rPr lang="fi-FI" sz="2800" dirty="0"/>
              <a:t> 15 v.</a:t>
            </a:r>
          </a:p>
          <a:p>
            <a:r>
              <a:rPr lang="fi-FI" sz="2800" dirty="0"/>
              <a:t>III-ruusuke, </a:t>
            </a:r>
            <a:r>
              <a:rPr lang="fi-FI" sz="2800" dirty="0" err="1"/>
              <a:t>lion</a:t>
            </a:r>
            <a:r>
              <a:rPr lang="fi-FI" sz="2800" dirty="0"/>
              <a:t> 20 v.</a:t>
            </a:r>
          </a:p>
          <a:p>
            <a:r>
              <a:rPr lang="fi-FI" sz="2800" dirty="0"/>
              <a:t>Suurruusuke, </a:t>
            </a:r>
            <a:r>
              <a:rPr lang="fi-FI" sz="2800" dirty="0" err="1"/>
              <a:t>lion</a:t>
            </a:r>
            <a:r>
              <a:rPr lang="fi-FI" sz="2800" dirty="0"/>
              <a:t> 23 v.</a:t>
            </a:r>
          </a:p>
          <a:p>
            <a:pPr marL="0" indent="0">
              <a:buNone/>
            </a:pPr>
            <a:endParaRPr lang="fi-FI" sz="28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2694DC-A2AB-4C91-9667-FE568A3304F5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9634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730478"/>
            <a:ext cx="8915400" cy="877887"/>
          </a:xfrm>
        </p:spPr>
        <p:txBody>
          <a:bodyPr/>
          <a:lstStyle/>
          <a:p>
            <a:r>
              <a:rPr lang="fi-FI" b="1" dirty="0"/>
              <a:t>Palkitsemiset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729922"/>
            <a:ext cx="8915400" cy="5128078"/>
          </a:xfrm>
        </p:spPr>
        <p:txBody>
          <a:bodyPr/>
          <a:lstStyle/>
          <a:p>
            <a:r>
              <a:rPr lang="fi-FI" sz="2400" dirty="0"/>
              <a:t>III ruusukkeen myöntäminen edellyttää PCC-toimikunnan lausuntoa (2 kokousta vuodessa, tammi- ja kesäkuut) &gt; hallitus  &gt; KVN päättää &gt; ojentaminen vuosikokouksessa</a:t>
            </a:r>
          </a:p>
          <a:p>
            <a:pPr marL="514350" lvl="1" indent="-514350">
              <a:buClr>
                <a:schemeClr val="accent1"/>
              </a:buClr>
              <a:buNone/>
            </a:pPr>
            <a:endParaRPr lang="fi-FI" sz="2400" dirty="0"/>
          </a:p>
          <a:p>
            <a:pPr marL="514350" lvl="1" indent="-514350">
              <a:buClr>
                <a:schemeClr val="accent1"/>
              </a:buClr>
              <a:buNone/>
            </a:pPr>
            <a:r>
              <a:rPr lang="fi-FI" sz="2400" b="1" dirty="0" err="1"/>
              <a:t>KV-palkinnot</a:t>
            </a:r>
            <a:r>
              <a:rPr lang="fi-FI" sz="2400" b="1" dirty="0"/>
              <a:t>: </a:t>
            </a:r>
            <a:r>
              <a:rPr lang="fi-FI" sz="2400" b="1" dirty="0" err="1"/>
              <a:t>presidential</a:t>
            </a:r>
            <a:r>
              <a:rPr lang="fi-FI" sz="2400" b="1" dirty="0"/>
              <a:t> and </a:t>
            </a:r>
            <a:r>
              <a:rPr lang="fi-FI" sz="2400" b="1" dirty="0" err="1"/>
              <a:t>leadership</a:t>
            </a:r>
            <a:r>
              <a:rPr lang="fi-FI" sz="2400" b="1" dirty="0"/>
              <a:t> </a:t>
            </a:r>
            <a:r>
              <a:rPr lang="fi-FI" sz="2400" b="1" dirty="0" err="1"/>
              <a:t>award</a:t>
            </a:r>
            <a:endParaRPr lang="fi-FI" sz="2400" b="1" dirty="0"/>
          </a:p>
          <a:p>
            <a:pPr marL="514350" lvl="1" indent="-514350">
              <a:buClr>
                <a:schemeClr val="accent1"/>
              </a:buClr>
              <a:buFontTx/>
              <a:buChar char="-"/>
            </a:pPr>
            <a:r>
              <a:rPr lang="fi-FI" sz="2400" dirty="0"/>
              <a:t>Viimeisin </a:t>
            </a:r>
            <a:r>
              <a:rPr lang="fi-FI" sz="2400" dirty="0" err="1"/>
              <a:t>kv</a:t>
            </a:r>
            <a:r>
              <a:rPr lang="fi-FI" sz="2400" dirty="0"/>
              <a:t>-johtaja (P)ID vastaa hakemisesta ja valmistelee yhdessä liiton toimiston kanssa</a:t>
            </a:r>
          </a:p>
          <a:p>
            <a:pPr marL="914400" lvl="2" indent="-514350">
              <a:buClr>
                <a:schemeClr val="accent1"/>
              </a:buClr>
              <a:buFontTx/>
              <a:buChar char="-"/>
            </a:pPr>
            <a:r>
              <a:rPr lang="fi-FI" sz="2000" dirty="0"/>
              <a:t>Pyyntö ehdotuksista palkinnon saajiksi tulee piirikuvernööreille</a:t>
            </a:r>
          </a:p>
          <a:p>
            <a:pPr marL="514350" lvl="1" indent="-514350">
              <a:buClr>
                <a:schemeClr val="accent1"/>
              </a:buClr>
              <a:buFontTx/>
              <a:buChar char="-"/>
            </a:pPr>
            <a:r>
              <a:rPr lang="fi-FI" sz="2400" dirty="0"/>
              <a:t>Aikataulu alkuvuosi</a:t>
            </a:r>
          </a:p>
          <a:p>
            <a:pPr marL="514350" lvl="1" indent="-514350">
              <a:buClr>
                <a:schemeClr val="accent1"/>
              </a:buClr>
              <a:buFontTx/>
              <a:buChar char="-"/>
            </a:pPr>
            <a:r>
              <a:rPr lang="fi-FI" sz="2400" dirty="0"/>
              <a:t>Palkinnon myöntämisten väli 3 vuotta</a:t>
            </a:r>
          </a:p>
          <a:p>
            <a:pPr marL="514350" lvl="1" indent="-514350">
              <a:buClr>
                <a:schemeClr val="accent1"/>
              </a:buClr>
              <a:buFontTx/>
              <a:buChar char="-"/>
            </a:pPr>
            <a:r>
              <a:rPr lang="fi-FI" sz="2400" dirty="0" err="1"/>
              <a:t>Huom</a:t>
            </a:r>
            <a:r>
              <a:rPr lang="fi-FI" sz="2400" dirty="0"/>
              <a:t>: kotimaiset ansiomerkit ensisijaiset!</a:t>
            </a:r>
          </a:p>
          <a:p>
            <a:pPr marL="514350" lvl="1" indent="-514350">
              <a:buClr>
                <a:schemeClr val="accent1"/>
              </a:buClr>
              <a:buNone/>
            </a:pPr>
            <a:endParaRPr lang="fi-FI" sz="2400" b="1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00D7182-05B2-4F63-8EC1-D23CF8D2F3C5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561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Palkitsemiset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30-, 40-, 50- ja 60-vuotisansiomerkkejä (eli pitkään toimineen </a:t>
            </a:r>
            <a:r>
              <a:rPr lang="fi-FI" sz="2400" dirty="0" err="1"/>
              <a:t>lionin</a:t>
            </a:r>
            <a:r>
              <a:rPr lang="fi-FI" sz="2400" dirty="0"/>
              <a:t> ansiomerkkejä) voi anoa joko lomakkeella tai  sähköpostitse.</a:t>
            </a:r>
          </a:p>
          <a:p>
            <a:pPr lvl="1"/>
            <a:r>
              <a:rPr lang="fi-FI" sz="2000" dirty="0"/>
              <a:t>Lomakkeeseen voi täyttää kaikki klubissa kyseisen merkin saajat + puolisot</a:t>
            </a:r>
          </a:p>
          <a:p>
            <a:r>
              <a:rPr lang="fi-FI" sz="2400" dirty="0"/>
              <a:t>Kotimaista 100 % presidentin ansiomerkkiä voi hakea 15.9. saakka.</a:t>
            </a:r>
          </a:p>
          <a:p>
            <a:r>
              <a:rPr lang="fi-FI" sz="2400" dirty="0"/>
              <a:t>Merkit postitetaan liitosta piirin toiveiden mukaisesti.</a:t>
            </a:r>
          </a:p>
          <a:p>
            <a:pPr marL="0" indent="0">
              <a:buNone/>
            </a:pP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FF33B3-453D-4D0B-9BF1-4B92692F8AE4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201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uusi_kansi_yliö_pp"/>
          <p:cNvPicPr>
            <a:picLocks noChangeAspect="1" noChangeArrowheads="1"/>
          </p:cNvPicPr>
          <p:nvPr/>
        </p:nvPicPr>
        <p:blipFill>
          <a:blip r:embed="rId2"/>
          <a:srcRect b="16794"/>
          <a:stretch>
            <a:fillRect/>
          </a:stretch>
        </p:blipFill>
        <p:spPr bwMode="auto">
          <a:xfrm>
            <a:off x="-1588" y="0"/>
            <a:ext cx="9907588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Otsikko 1"/>
          <p:cNvSpPr>
            <a:spLocks noGrp="1"/>
          </p:cNvSpPr>
          <p:nvPr>
            <p:ph type="ctrTitle"/>
          </p:nvPr>
        </p:nvSpPr>
        <p:spPr>
          <a:xfrm>
            <a:off x="1301750" y="3412333"/>
            <a:ext cx="7099300" cy="1322857"/>
          </a:xfrm>
        </p:spPr>
        <p:txBody>
          <a:bodyPr/>
          <a:lstStyle/>
          <a:p>
            <a:pPr eaLnBrk="1" hangingPunct="1"/>
            <a:r>
              <a:rPr lang="fi-FI" b="1" dirty="0"/>
              <a:t/>
            </a:r>
            <a:br>
              <a:rPr lang="fi-FI" b="1" dirty="0"/>
            </a:br>
            <a:r>
              <a:rPr lang="fi-FI" b="1" dirty="0"/>
              <a:t>TALOUSASIOITA</a:t>
            </a:r>
          </a:p>
        </p:txBody>
      </p:sp>
      <p:sp>
        <p:nvSpPr>
          <p:cNvPr id="5124" name="Alaotsikko 2"/>
          <p:cNvSpPr>
            <a:spLocks noGrp="1"/>
          </p:cNvSpPr>
          <p:nvPr>
            <p:ph type="subTitle" idx="1"/>
          </p:nvPr>
        </p:nvSpPr>
        <p:spPr>
          <a:xfrm>
            <a:off x="3438071" y="5989080"/>
            <a:ext cx="7099300" cy="591376"/>
          </a:xfrm>
        </p:spPr>
        <p:txBody>
          <a:bodyPr/>
          <a:lstStyle/>
          <a:p>
            <a:pPr algn="l" eaLnBrk="1" hangingPunct="1"/>
            <a:endParaRPr lang="fi-FI" sz="2800" i="1" dirty="0">
              <a:solidFill>
                <a:srgbClr val="EBC318"/>
              </a:solidFill>
            </a:endParaRPr>
          </a:p>
        </p:txBody>
      </p:sp>
      <p:sp>
        <p:nvSpPr>
          <p:cNvPr id="9" name="Suorakulmio 8"/>
          <p:cNvSpPr/>
          <p:nvPr/>
        </p:nvSpPr>
        <p:spPr>
          <a:xfrm>
            <a:off x="0" y="6745288"/>
            <a:ext cx="9906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14" name="Alaotsikko 2"/>
          <p:cNvSpPr txBox="1">
            <a:spLocks/>
          </p:cNvSpPr>
          <p:nvPr/>
        </p:nvSpPr>
        <p:spPr>
          <a:xfrm>
            <a:off x="1301750" y="6114824"/>
            <a:ext cx="6934200" cy="7540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endParaRPr lang="fi-FI" sz="3000" dirty="0">
              <a:solidFill>
                <a:schemeClr val="accent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582110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Klubien merkkipäivät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Oma ohje, jonka saatte Tarja Grönholmilta</a:t>
            </a:r>
          </a:p>
          <a:p>
            <a:r>
              <a:rPr lang="fi-FI" sz="2400" dirty="0"/>
              <a:t>Piirikuvernööri hoitaa (ei juhlapuhuja tms.)</a:t>
            </a:r>
          </a:p>
          <a:p>
            <a:r>
              <a:rPr lang="fi-FI" sz="2400" dirty="0"/>
              <a:t>Muistakaa hoitaa ajoissa: postin kulku aikaisempaa epävarmempaa – ja kalliimpaa.</a:t>
            </a:r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FF33B3-453D-4D0B-9BF1-4B92692F8AE4}" type="datetime1">
              <a:rPr lang="fi-FI" smtClean="0"/>
              <a:t>4.4.2018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778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752249"/>
            <a:ext cx="8915400" cy="877887"/>
          </a:xfrm>
        </p:spPr>
        <p:txBody>
          <a:bodyPr/>
          <a:lstStyle/>
          <a:p>
            <a:r>
              <a:rPr lang="fi-FI" b="1" dirty="0"/>
              <a:t>Käytännön ohjeita tarvikemyynnistä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790475"/>
            <a:ext cx="8915400" cy="5128078"/>
          </a:xfrm>
        </p:spPr>
        <p:txBody>
          <a:bodyPr/>
          <a:lstStyle/>
          <a:p>
            <a:pPr marL="514350" lvl="1" indent="-514350">
              <a:buClr>
                <a:schemeClr val="accent1"/>
              </a:buClr>
              <a:buNone/>
            </a:pPr>
            <a:r>
              <a:rPr lang="fi-FI" sz="2400" dirty="0" err="1"/>
              <a:t>Huom</a:t>
            </a:r>
            <a:r>
              <a:rPr lang="fi-FI" sz="2400" dirty="0"/>
              <a:t>: </a:t>
            </a:r>
            <a:r>
              <a:rPr lang="fi-FI" sz="2400" b="1" dirty="0"/>
              <a:t>toistaiseksi verkkokaupan ulkopuolella ovat </a:t>
            </a:r>
            <a:r>
              <a:rPr lang="fi-FI" sz="2400" dirty="0"/>
              <a:t>(tilaukset Tarjalta)</a:t>
            </a:r>
            <a:endParaRPr lang="fi-FI" sz="2400" b="1" dirty="0"/>
          </a:p>
          <a:p>
            <a:pPr marL="514350" lvl="1" indent="-514350">
              <a:buClr>
                <a:schemeClr val="accent1"/>
              </a:buClr>
            </a:pPr>
            <a:r>
              <a:rPr lang="fi-FI" sz="2400" dirty="0"/>
              <a:t>Piirikuvernöörin myöntämät palkitsemiset</a:t>
            </a:r>
          </a:p>
          <a:p>
            <a:pPr marL="514350" lvl="1" indent="-514350">
              <a:buClr>
                <a:schemeClr val="accent1"/>
              </a:buClr>
              <a:buNone/>
            </a:pPr>
            <a:endParaRPr lang="fi-FI" sz="2400" b="1" dirty="0"/>
          </a:p>
          <a:p>
            <a:pPr marL="514350" lvl="1" indent="-514350">
              <a:buClr>
                <a:schemeClr val="accent1"/>
              </a:buClr>
              <a:buNone/>
            </a:pPr>
            <a:r>
              <a:rPr lang="fi-FI" sz="2400" b="1" dirty="0"/>
              <a:t>Uuden jäsenen kansiot</a:t>
            </a:r>
          </a:p>
          <a:p>
            <a:pPr marL="514350" lvl="1" indent="-514350">
              <a:buClr>
                <a:schemeClr val="accent1"/>
              </a:buClr>
            </a:pPr>
            <a:r>
              <a:rPr lang="fi-FI" sz="2400" dirty="0"/>
              <a:t>Jokainen DG tulee saamaan XX kpl suoraan päämajasta. Kun ne on jaettu, klubit voivat tilata kansioita liitosta.</a:t>
            </a:r>
          </a:p>
          <a:p>
            <a:pPr marL="0" lvl="1" indent="0">
              <a:buClr>
                <a:schemeClr val="accent1"/>
              </a:buClr>
              <a:buNone/>
            </a:pPr>
            <a:endParaRPr lang="fi-FI" sz="2400" dirty="0"/>
          </a:p>
          <a:p>
            <a:pPr marL="0" lvl="1" indent="0">
              <a:buClr>
                <a:schemeClr val="accent1"/>
              </a:buClr>
              <a:buNone/>
            </a:pPr>
            <a:endParaRPr lang="fi-FI" sz="2400" b="1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795A49-41B5-430E-9A47-455C82736451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8937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665164"/>
            <a:ext cx="8915400" cy="877887"/>
          </a:xfrm>
        </p:spPr>
        <p:txBody>
          <a:bodyPr/>
          <a:lstStyle/>
          <a:p>
            <a:r>
              <a:rPr lang="fi-FI" b="1" dirty="0"/>
              <a:t>Vuosikellon asioita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574076"/>
            <a:ext cx="8915400" cy="5128078"/>
          </a:xfrm>
        </p:spPr>
        <p:txBody>
          <a:bodyPr/>
          <a:lstStyle/>
          <a:p>
            <a:pPr marL="514350" lvl="1" indent="-5143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800" dirty="0"/>
              <a:t>Rauhanjuliste- ja esseekilpailu ”Hyvät teot ovat tärkeitä” dl klubeille 15.11./dl piireille 1.12./dl MD:lle 15.12.</a:t>
            </a:r>
          </a:p>
          <a:p>
            <a:pPr marL="914400" lvl="2" indent="-5143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400" dirty="0"/>
              <a:t>Paketteja saa liiton tarvikemyynnistä </a:t>
            </a:r>
          </a:p>
          <a:p>
            <a:pPr marL="914400" lvl="2" indent="-5143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400" dirty="0"/>
              <a:t>Huomatkaa myös tässä postin aikataulut!</a:t>
            </a:r>
          </a:p>
          <a:p>
            <a:pPr marL="400050" lvl="2" indent="0">
              <a:buClr>
                <a:schemeClr val="accent1"/>
              </a:buClr>
              <a:buNone/>
            </a:pPr>
            <a:endParaRPr lang="fi-FI" sz="2400" dirty="0"/>
          </a:p>
          <a:p>
            <a:pPr marL="342900" lvl="1" indent="-342900">
              <a:buClr>
                <a:schemeClr val="accent1"/>
              </a:buClr>
              <a:buFont typeface="Arial" pitchFamily="34" charset="0"/>
              <a:buChar char="•"/>
            </a:pPr>
            <a:r>
              <a:rPr lang="fi-FI" sz="2800" dirty="0"/>
              <a:t>Päämajan lehti- ja verkkosivukilpailut, virallisen ilmoittautumislomakkeen (PR-763) dl 1.5.</a:t>
            </a:r>
          </a:p>
          <a:p>
            <a:pPr marL="514350" lvl="1" indent="-51435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i-FI" sz="2800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795A49-41B5-430E-9A47-455C82736451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8423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665164"/>
            <a:ext cx="8915400" cy="877887"/>
          </a:xfrm>
        </p:spPr>
        <p:txBody>
          <a:bodyPr/>
          <a:lstStyle/>
          <a:p>
            <a:r>
              <a:rPr lang="fi-FI" b="1" dirty="0"/>
              <a:t>Vuosikellon asioita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574076"/>
            <a:ext cx="8915400" cy="5128078"/>
          </a:xfrm>
        </p:spPr>
        <p:txBody>
          <a:bodyPr/>
          <a:lstStyle/>
          <a:p>
            <a:r>
              <a:rPr lang="fi-FI" sz="2800" dirty="0"/>
              <a:t>Aloitteet liiton vuosikokoukselle 15.1. mennessä</a:t>
            </a:r>
          </a:p>
          <a:p>
            <a:pPr lvl="1"/>
            <a:r>
              <a:rPr lang="fi-FI" sz="2400" dirty="0"/>
              <a:t>Lähetetään suoraan liittoon </a:t>
            </a:r>
          </a:p>
          <a:p>
            <a:r>
              <a:rPr lang="fi-FI" sz="2800" dirty="0"/>
              <a:t>PDG-paikan hakeminen liiton hallitukseen 30.4. mennessä</a:t>
            </a:r>
          </a:p>
          <a:p>
            <a:pPr lvl="1"/>
            <a:r>
              <a:rPr lang="fi-FI" sz="2400" dirty="0"/>
              <a:t>Oma lomake</a:t>
            </a:r>
          </a:p>
          <a:p>
            <a:pPr marL="457200" lvl="1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800"/>
              <a:t>Ympäristökilpailu (dl 30.4.2018): </a:t>
            </a:r>
            <a:r>
              <a:rPr lang="fi-FI" sz="2800" dirty="0"/>
              <a:t>palkitseminen vuosikokouksessa</a:t>
            </a:r>
          </a:p>
          <a:p>
            <a:pPr marL="457200" lvl="1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800" dirty="0"/>
              <a:t>Hyvän Päivä 8.10./Leijonien Hyvä Teko</a:t>
            </a:r>
          </a:p>
          <a:p>
            <a:pPr marL="457200" lvl="1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800" i="1" dirty="0"/>
              <a:t>Klubien ja piirien Punainen Sulka –avustukset; hakemusten määräaika 31.10.2018</a:t>
            </a:r>
          </a:p>
          <a:p>
            <a:pPr marL="0" lvl="1" indent="0">
              <a:buClr>
                <a:schemeClr val="accent1"/>
              </a:buClr>
              <a:buNone/>
            </a:pPr>
            <a:endParaRPr lang="fi-FI" sz="2400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795A49-41B5-430E-9A47-455C82736451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7471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9" descr="uusi_kansi_yliö_pp"/>
          <p:cNvPicPr>
            <a:picLocks noChangeAspect="1" noChangeArrowheads="1"/>
          </p:cNvPicPr>
          <p:nvPr/>
        </p:nvPicPr>
        <p:blipFill>
          <a:blip r:embed="rId2"/>
          <a:srcRect b="16794"/>
          <a:stretch>
            <a:fillRect/>
          </a:stretch>
        </p:blipFill>
        <p:spPr bwMode="auto">
          <a:xfrm>
            <a:off x="-1588" y="0"/>
            <a:ext cx="9907588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Otsikko 1"/>
          <p:cNvSpPr>
            <a:spLocks noGrp="1"/>
          </p:cNvSpPr>
          <p:nvPr>
            <p:ph type="ctrTitle"/>
          </p:nvPr>
        </p:nvSpPr>
        <p:spPr>
          <a:xfrm>
            <a:off x="1136650" y="3191879"/>
            <a:ext cx="7099300" cy="1322857"/>
          </a:xfrm>
        </p:spPr>
        <p:txBody>
          <a:bodyPr/>
          <a:lstStyle/>
          <a:p>
            <a:pPr eaLnBrk="1" hangingPunct="1"/>
            <a:r>
              <a:rPr lang="fi-FI" b="1" dirty="0"/>
              <a:t/>
            </a:r>
            <a:br>
              <a:rPr lang="fi-FI" b="1" dirty="0"/>
            </a:br>
            <a:r>
              <a:rPr lang="fi-FI" b="1" dirty="0"/>
              <a:t>VIESTINTÄ</a:t>
            </a:r>
          </a:p>
        </p:txBody>
      </p:sp>
      <p:sp>
        <p:nvSpPr>
          <p:cNvPr id="5124" name="Alaotsikko 2"/>
          <p:cNvSpPr>
            <a:spLocks noGrp="1"/>
          </p:cNvSpPr>
          <p:nvPr>
            <p:ph type="subTitle" idx="1"/>
          </p:nvPr>
        </p:nvSpPr>
        <p:spPr>
          <a:xfrm>
            <a:off x="3438071" y="5989080"/>
            <a:ext cx="7099300" cy="591376"/>
          </a:xfrm>
        </p:spPr>
        <p:txBody>
          <a:bodyPr/>
          <a:lstStyle/>
          <a:p>
            <a:pPr algn="l" eaLnBrk="1" hangingPunct="1"/>
            <a:endParaRPr lang="fi-FI" sz="2800" i="1" dirty="0">
              <a:solidFill>
                <a:srgbClr val="EBC318"/>
              </a:solidFill>
            </a:endParaRPr>
          </a:p>
        </p:txBody>
      </p:sp>
      <p:sp>
        <p:nvSpPr>
          <p:cNvPr id="9" name="Suorakulmio 8"/>
          <p:cNvSpPr/>
          <p:nvPr/>
        </p:nvSpPr>
        <p:spPr>
          <a:xfrm>
            <a:off x="0" y="6745288"/>
            <a:ext cx="9906000" cy="11271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14" name="Alaotsikko 2"/>
          <p:cNvSpPr txBox="1">
            <a:spLocks/>
          </p:cNvSpPr>
          <p:nvPr/>
        </p:nvSpPr>
        <p:spPr>
          <a:xfrm>
            <a:off x="1301750" y="6114824"/>
            <a:ext cx="6934200" cy="7540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endParaRPr lang="fi-FI" sz="3000" dirty="0">
              <a:solidFill>
                <a:schemeClr val="accent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147657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äiväykse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5FD8A5-F879-43FB-8C3B-6529E186A24F}" type="datetime1">
              <a:rPr lang="fi-FI" smtClean="0">
                <a:latin typeface="Arial" charset="0"/>
              </a:rPr>
              <a:t>4.4.2018</a:t>
            </a:fld>
            <a:endParaRPr lang="fi-FI" dirty="0">
              <a:latin typeface="Arial" charset="0"/>
            </a:endParaRPr>
          </a:p>
        </p:txBody>
      </p:sp>
      <p:sp>
        <p:nvSpPr>
          <p:cNvPr id="6147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</a:t>
            </a:r>
            <a:endParaRPr lang="fi-FI" dirty="0">
              <a:latin typeface="Arial" charset="0"/>
            </a:endParaRPr>
          </a:p>
        </p:txBody>
      </p:sp>
      <p:sp>
        <p:nvSpPr>
          <p:cNvPr id="6148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AE7957-3D8E-4635-8186-0F8B29F43129}" type="slidenum">
              <a:rPr lang="fi-FI" smtClean="0">
                <a:latin typeface="Arial" charset="0"/>
              </a:rPr>
              <a:pPr/>
              <a:t>25</a:t>
            </a:fld>
            <a:endParaRPr lang="fi-FI">
              <a:latin typeface="Arial" charset="0"/>
            </a:endParaRPr>
          </a:p>
        </p:txBody>
      </p:sp>
      <p:sp>
        <p:nvSpPr>
          <p:cNvPr id="6149" name="Rectangle 2"/>
          <p:cNvSpPr>
            <a:spLocks noGrp="1"/>
          </p:cNvSpPr>
          <p:nvPr>
            <p:ph type="title" idx="4294967295"/>
          </p:nvPr>
        </p:nvSpPr>
        <p:spPr>
          <a:xfrm>
            <a:off x="484188" y="644366"/>
            <a:ext cx="8915400" cy="877887"/>
          </a:xfrm>
        </p:spPr>
        <p:txBody>
          <a:bodyPr/>
          <a:lstStyle/>
          <a:p>
            <a:pPr eaLnBrk="1" hangingPunct="1"/>
            <a:r>
              <a:rPr lang="fi-FI" sz="3600" b="1" dirty="0"/>
              <a:t>Liiton viestinnän välineet</a:t>
            </a:r>
          </a:p>
        </p:txBody>
      </p:sp>
      <p:sp>
        <p:nvSpPr>
          <p:cNvPr id="6150" name="Rectangle 3"/>
          <p:cNvSpPr>
            <a:spLocks noGrp="1"/>
          </p:cNvSpPr>
          <p:nvPr>
            <p:ph type="body" idx="4294967295"/>
          </p:nvPr>
        </p:nvSpPr>
        <p:spPr>
          <a:xfrm>
            <a:off x="484188" y="1522253"/>
            <a:ext cx="8915400" cy="4930798"/>
          </a:xfrm>
        </p:spPr>
        <p:txBody>
          <a:bodyPr/>
          <a:lstStyle/>
          <a:p>
            <a:pPr eaLnBrk="1" hangingPunct="1"/>
            <a:r>
              <a:rPr lang="fi-FI" sz="2800" b="1" dirty="0" err="1"/>
              <a:t>Lion</a:t>
            </a:r>
            <a:r>
              <a:rPr lang="fi-FI" sz="2800" b="1" dirty="0"/>
              <a:t>-lehti:</a:t>
            </a:r>
            <a:r>
              <a:rPr lang="fi-FI" sz="2800" dirty="0"/>
              <a:t> ilmestyy neljä kertaa vuodessa printtinä ja kaksi kertaa vuodessa vain digi-versiona.</a:t>
            </a:r>
          </a:p>
          <a:p>
            <a:pPr eaLnBrk="1" hangingPunct="1"/>
            <a:r>
              <a:rPr lang="fi-FI" sz="2800" b="1" dirty="0"/>
              <a:t>Liiton uutiskirje</a:t>
            </a:r>
            <a:r>
              <a:rPr lang="fi-FI" sz="2800" dirty="0"/>
              <a:t>: kerran kuukaudessa</a:t>
            </a:r>
          </a:p>
          <a:p>
            <a:pPr lvl="1" eaLnBrk="1" hangingPunct="1"/>
            <a:r>
              <a:rPr lang="fi-FI" sz="2400" dirty="0"/>
              <a:t>Tärkeä media lehden ilmestymisen välissä</a:t>
            </a:r>
          </a:p>
          <a:p>
            <a:pPr lvl="1" eaLnBrk="1" hangingPunct="1"/>
            <a:r>
              <a:rPr lang="fi-FI" sz="2400" dirty="0"/>
              <a:t>Tiedotetaan ajankohtaisista asioista, jotka eivät ehdi odottaa lehden ilmestymistä.</a:t>
            </a:r>
          </a:p>
          <a:p>
            <a:pPr lvl="1" eaLnBrk="1" hangingPunct="1"/>
            <a:r>
              <a:rPr lang="fi-FI" sz="2400" dirty="0"/>
              <a:t>Kaikki muut uutiskirjeet tulevat muista lähteistä (piiri, LCI, LCIF, klubi)</a:t>
            </a:r>
          </a:p>
          <a:p>
            <a:pPr eaLnBrk="1" hangingPunct="1"/>
            <a:r>
              <a:rPr lang="fi-FI" sz="2800" b="1" dirty="0"/>
              <a:t>WWW-sivut: </a:t>
            </a:r>
            <a:r>
              <a:rPr lang="fi-FI" sz="2800" dirty="0"/>
              <a:t>uudistuksia ja päivityksiä työstetään koko ajan &gt; ruotsinkielinen kääntäminen</a:t>
            </a:r>
          </a:p>
          <a:p>
            <a:pPr eaLnBrk="1" hangingPunct="1"/>
            <a:r>
              <a:rPr lang="fi-FI" sz="2800" b="1" dirty="0"/>
              <a:t>Avainviestit, Hyvän Päivä</a:t>
            </a:r>
          </a:p>
        </p:txBody>
      </p:sp>
    </p:spTree>
    <p:extLst>
      <p:ext uri="{BB962C8B-B14F-4D97-AF65-F5344CB8AC3E}">
        <p14:creationId xmlns:p14="http://schemas.microsoft.com/office/powerpoint/2010/main" val="8275337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665164"/>
            <a:ext cx="8915400" cy="877887"/>
          </a:xfrm>
        </p:spPr>
        <p:txBody>
          <a:bodyPr/>
          <a:lstStyle/>
          <a:p>
            <a:r>
              <a:rPr lang="fi-FI" b="1" dirty="0"/>
              <a:t>Ajankohtaista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574076"/>
            <a:ext cx="8915400" cy="5128078"/>
          </a:xfrm>
        </p:spPr>
        <p:txBody>
          <a:bodyPr/>
          <a:lstStyle/>
          <a:p>
            <a:r>
              <a:rPr lang="fi-FI" sz="3200" dirty="0"/>
              <a:t>Taloushallinnon kehittämishanke</a:t>
            </a:r>
          </a:p>
          <a:p>
            <a:r>
              <a:rPr lang="fi-FI" sz="3200" dirty="0"/>
              <a:t>EU:n tietosuoja-asetuksen voimaanastuminen </a:t>
            </a:r>
          </a:p>
          <a:p>
            <a:r>
              <a:rPr lang="fi-FI" sz="3200" dirty="0"/>
              <a:t>Lions </a:t>
            </a:r>
            <a:r>
              <a:rPr lang="fi-FI" sz="3200" dirty="0" err="1"/>
              <a:t>Quest</a:t>
            </a:r>
            <a:r>
              <a:rPr lang="fi-FI" sz="3200" dirty="0"/>
              <a:t> -rakenneuudistus</a:t>
            </a:r>
          </a:p>
          <a:p>
            <a:pPr marL="0" lvl="1" indent="0">
              <a:buClr>
                <a:schemeClr val="accent1"/>
              </a:buClr>
              <a:buNone/>
            </a:pPr>
            <a:endParaRPr lang="fi-FI" sz="2400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795A49-41B5-430E-9A47-455C82736451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79977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äiväykse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5FD8A5-F879-43FB-8C3B-6529E186A24F}" type="datetime1">
              <a:rPr lang="fi-FI" smtClean="0">
                <a:latin typeface="Arial" charset="0"/>
              </a:rPr>
              <a:t>4.4.2018</a:t>
            </a:fld>
            <a:endParaRPr lang="fi-FI" dirty="0">
              <a:latin typeface="Arial" charset="0"/>
            </a:endParaRPr>
          </a:p>
        </p:txBody>
      </p:sp>
      <p:sp>
        <p:nvSpPr>
          <p:cNvPr id="6147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</a:t>
            </a:r>
            <a:endParaRPr lang="fi-FI" dirty="0">
              <a:latin typeface="Arial" charset="0"/>
            </a:endParaRPr>
          </a:p>
        </p:txBody>
      </p:sp>
      <p:sp>
        <p:nvSpPr>
          <p:cNvPr id="6148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AE7957-3D8E-4635-8186-0F8B29F43129}" type="slidenum">
              <a:rPr lang="fi-FI" smtClean="0">
                <a:latin typeface="Arial" charset="0"/>
              </a:rPr>
              <a:pPr/>
              <a:t>27</a:t>
            </a:fld>
            <a:endParaRPr lang="fi-FI">
              <a:latin typeface="Arial" charset="0"/>
            </a:endParaRPr>
          </a:p>
        </p:txBody>
      </p:sp>
      <p:sp>
        <p:nvSpPr>
          <p:cNvPr id="6149" name="Rectangle 2"/>
          <p:cNvSpPr>
            <a:spLocks noGrp="1"/>
          </p:cNvSpPr>
          <p:nvPr>
            <p:ph type="title" idx="4294967295"/>
          </p:nvPr>
        </p:nvSpPr>
        <p:spPr>
          <a:xfrm>
            <a:off x="484188" y="644366"/>
            <a:ext cx="8915400" cy="877887"/>
          </a:xfrm>
        </p:spPr>
        <p:txBody>
          <a:bodyPr/>
          <a:lstStyle/>
          <a:p>
            <a:pPr eaLnBrk="1" hangingPunct="1"/>
            <a:r>
              <a:rPr lang="fi-FI" sz="3600" b="1" dirty="0"/>
              <a:t>Me palvelemme</a:t>
            </a:r>
          </a:p>
        </p:txBody>
      </p:sp>
      <p:sp>
        <p:nvSpPr>
          <p:cNvPr id="6150" name="Rectangle 3"/>
          <p:cNvSpPr>
            <a:spLocks noGrp="1"/>
          </p:cNvSpPr>
          <p:nvPr>
            <p:ph type="body" idx="4294967295"/>
          </p:nvPr>
        </p:nvSpPr>
        <p:spPr>
          <a:xfrm>
            <a:off x="484188" y="1522253"/>
            <a:ext cx="8915400" cy="493079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i-FI" sz="2800" dirty="0"/>
              <a:t>Apua ja palvelua liiton toimistosta: koko henkilökunta</a:t>
            </a:r>
          </a:p>
          <a:p>
            <a:pPr marL="0" indent="0" eaLnBrk="1" hangingPunct="1">
              <a:buNone/>
            </a:pPr>
            <a:endParaRPr lang="fi-FI" sz="2800" dirty="0"/>
          </a:p>
          <a:p>
            <a:r>
              <a:rPr lang="fi-FI" sz="2400" dirty="0"/>
              <a:t>Tarja Grönholm: tarvikemyynti, palkitsemiset, klubimuistamiset		</a:t>
            </a:r>
          </a:p>
          <a:p>
            <a:r>
              <a:rPr lang="fi-FI" sz="2400" dirty="0"/>
              <a:t>Susanna Gustafsson	: jäsen- ja järjestöasiat	</a:t>
            </a:r>
          </a:p>
          <a:p>
            <a:r>
              <a:rPr lang="fi-FI" sz="2400" dirty="0"/>
              <a:t>Mari Koivisto 1.3. alkaen: Lions </a:t>
            </a:r>
            <a:r>
              <a:rPr lang="fi-FI" sz="2400" dirty="0" err="1"/>
              <a:t>Quest</a:t>
            </a:r>
            <a:r>
              <a:rPr lang="fi-FI" sz="2400" dirty="0"/>
              <a:t>	</a:t>
            </a:r>
          </a:p>
          <a:p>
            <a:r>
              <a:rPr lang="fi-FI" sz="2400" dirty="0"/>
              <a:t>Anna-Kaisa Jansson (ma-to): viestintäpäällikkö (50% lehti – 50% muu viestintä)			</a:t>
            </a:r>
          </a:p>
          <a:p>
            <a:r>
              <a:rPr lang="fi-FI" sz="2400" dirty="0"/>
              <a:t>Marja Pakkanen: talousasiat mm. matkalaskut					</a:t>
            </a:r>
          </a:p>
          <a:p>
            <a:r>
              <a:rPr lang="fi-FI" sz="2400" dirty="0"/>
              <a:t>Maarit Kuikka: toimiston esimies</a:t>
            </a:r>
          </a:p>
        </p:txBody>
      </p:sp>
    </p:spTree>
    <p:extLst>
      <p:ext uri="{BB962C8B-B14F-4D97-AF65-F5344CB8AC3E}">
        <p14:creationId xmlns:p14="http://schemas.microsoft.com/office/powerpoint/2010/main" val="1097593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730478"/>
            <a:ext cx="8915400" cy="877887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2110922"/>
            <a:ext cx="8915400" cy="3647621"/>
          </a:xfrm>
        </p:spPr>
        <p:txBody>
          <a:bodyPr/>
          <a:lstStyle/>
          <a:p>
            <a:pPr marL="0" lvl="1" indent="0" algn="ctr">
              <a:buClr>
                <a:schemeClr val="accent1"/>
              </a:buClr>
              <a:buNone/>
            </a:pPr>
            <a:r>
              <a:rPr lang="fi-FI" sz="5400" b="1" i="1" dirty="0"/>
              <a:t>Kysymyksiä</a:t>
            </a:r>
          </a:p>
          <a:p>
            <a:pPr marL="0" lvl="1" indent="0" algn="ctr">
              <a:buClr>
                <a:schemeClr val="accent1"/>
              </a:buClr>
              <a:buNone/>
            </a:pPr>
            <a:r>
              <a:rPr lang="fi-FI" sz="5400" b="1" i="1" dirty="0"/>
              <a:t>Kommentteja</a:t>
            </a:r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B00D98-FAB0-47F3-8CF0-B5DFEE34E373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1917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Confetti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730478"/>
            <a:ext cx="8915400" cy="877887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729922"/>
            <a:ext cx="8915400" cy="5128078"/>
          </a:xfrm>
        </p:spPr>
        <p:txBody>
          <a:bodyPr/>
          <a:lstStyle/>
          <a:p>
            <a:pPr marL="0" lvl="1" indent="0" algn="ctr">
              <a:buClr>
                <a:schemeClr val="accent1"/>
              </a:buClr>
              <a:buNone/>
            </a:pPr>
            <a:r>
              <a:rPr lang="fi-FI" sz="3600" b="1" i="1" dirty="0"/>
              <a:t>Suuret kiitokset!</a:t>
            </a:r>
          </a:p>
          <a:p>
            <a:pPr marL="0" lvl="1" indent="0" algn="ctr">
              <a:buClr>
                <a:schemeClr val="accent1"/>
              </a:buClr>
              <a:buNone/>
            </a:pPr>
            <a:r>
              <a:rPr lang="fi-FI" sz="3600" b="1" i="1" dirty="0" err="1"/>
              <a:t>Looking</a:t>
            </a:r>
            <a:r>
              <a:rPr lang="fi-FI" sz="3600" b="1" i="1" dirty="0"/>
              <a:t> </a:t>
            </a:r>
            <a:r>
              <a:rPr lang="fi-FI" sz="3600" b="1" i="1" dirty="0" err="1"/>
              <a:t>forward</a:t>
            </a:r>
            <a:r>
              <a:rPr lang="fi-FI" sz="3600" b="1" i="1" dirty="0"/>
              <a:t> to </a:t>
            </a:r>
            <a:r>
              <a:rPr lang="fi-FI" sz="3600" b="1" i="1" dirty="0" err="1"/>
              <a:t>working</a:t>
            </a:r>
            <a:r>
              <a:rPr lang="fi-FI" sz="3600" b="1" i="1" dirty="0"/>
              <a:t> with </a:t>
            </a:r>
          </a:p>
          <a:p>
            <a:pPr marL="0" lvl="1" indent="0" algn="ctr">
              <a:buClr>
                <a:schemeClr val="accent1"/>
              </a:buClr>
              <a:buNone/>
            </a:pPr>
            <a:r>
              <a:rPr lang="fi-FI" sz="3600" b="1" i="1" dirty="0" err="1"/>
              <a:t>You</a:t>
            </a:r>
            <a:r>
              <a:rPr lang="fi-FI" sz="3600" b="1" i="1" dirty="0"/>
              <a:t> </a:t>
            </a:r>
          </a:p>
          <a:p>
            <a:pPr marL="0" lvl="1" indent="0" algn="ctr">
              <a:buClr>
                <a:schemeClr val="accent1"/>
              </a:buClr>
              <a:buNone/>
            </a:pPr>
            <a:r>
              <a:rPr lang="fi-FI" sz="3600" b="1" i="1" dirty="0"/>
              <a:t>in 2018-2019!</a:t>
            </a:r>
          </a:p>
          <a:p>
            <a:pPr marL="0" lvl="1" indent="0" algn="ctr">
              <a:buClr>
                <a:schemeClr val="accent1"/>
              </a:buClr>
              <a:buNone/>
            </a:pPr>
            <a:endParaRPr lang="fi-FI" sz="3600" b="1" i="1" dirty="0"/>
          </a:p>
          <a:p>
            <a:pPr marL="0" lvl="1" indent="0" algn="ctr">
              <a:buClr>
                <a:schemeClr val="accent1"/>
              </a:buClr>
              <a:buNone/>
            </a:pPr>
            <a:endParaRPr lang="fi-FI" sz="3600" b="1" i="1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B00D98-FAB0-47F3-8CF0-B5DFEE34E373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29</a:t>
            </a:fld>
            <a:endParaRPr lang="fi-FI"/>
          </a:p>
        </p:txBody>
      </p:sp>
      <p:sp>
        <p:nvSpPr>
          <p:cNvPr id="3" name="Iloiset kasvot 2"/>
          <p:cNvSpPr/>
          <p:nvPr/>
        </p:nvSpPr>
        <p:spPr>
          <a:xfrm>
            <a:off x="1048770" y="3444648"/>
            <a:ext cx="1839686" cy="1698625"/>
          </a:xfrm>
          <a:prstGeom prst="smileyFace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7675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662216"/>
            <a:ext cx="8915400" cy="877887"/>
          </a:xfrm>
        </p:spPr>
        <p:txBody>
          <a:bodyPr/>
          <a:lstStyle/>
          <a:p>
            <a:r>
              <a:rPr lang="fi-FI" b="1" dirty="0"/>
              <a:t>Piiriraha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553936"/>
            <a:ext cx="8915400" cy="4781550"/>
          </a:xfrm>
        </p:spPr>
        <p:txBody>
          <a:bodyPr/>
          <a:lstStyle/>
          <a:p>
            <a:pPr marL="742950" lvl="2" indent="-342900">
              <a:buClr>
                <a:schemeClr val="accent1"/>
              </a:buClr>
            </a:pPr>
            <a:r>
              <a:rPr lang="fi-FI" sz="2400" dirty="0"/>
              <a:t>Jaossa 100 000 € </a:t>
            </a:r>
            <a:r>
              <a:rPr lang="fi-FI" sz="2400" i="1" dirty="0"/>
              <a:t>(kaudella 18-19 90.000 €; 10.000 € jäsenhankintakampanjaan)</a:t>
            </a:r>
          </a:p>
          <a:p>
            <a:pPr marL="742950" lvl="2" indent="-342900">
              <a:buClr>
                <a:schemeClr val="accent1"/>
              </a:buClr>
            </a:pPr>
            <a:r>
              <a:rPr lang="fi-FI" sz="2400" dirty="0"/>
              <a:t>Jaetaan suhteessa klubien määrään piirissä 1.7.</a:t>
            </a:r>
          </a:p>
          <a:p>
            <a:pPr marL="742950" lvl="2" indent="-342900">
              <a:buClr>
                <a:schemeClr val="accent1"/>
              </a:buClr>
            </a:pPr>
            <a:r>
              <a:rPr lang="fi-FI" sz="2400" dirty="0"/>
              <a:t>Kullekin klubille määritelty ns. olosuhdekerroin (mm. välimatkat piirin sisällä, klubien </a:t>
            </a:r>
            <a:r>
              <a:rPr lang="fi-FI" sz="2400" dirty="0" err="1"/>
              <a:t>lkm</a:t>
            </a:r>
            <a:r>
              <a:rPr lang="fi-FI" sz="2400" dirty="0"/>
              <a:t>)</a:t>
            </a:r>
          </a:p>
          <a:p>
            <a:pPr marL="742950" lvl="2" indent="-342900">
              <a:buClr>
                <a:schemeClr val="accent1"/>
              </a:buClr>
            </a:pPr>
            <a:r>
              <a:rPr lang="fi-FI" sz="2400" dirty="0"/>
              <a:t>Ohjeistus piirirahan käytöstä (KVN vahvistaa ohjeet)</a:t>
            </a:r>
          </a:p>
          <a:p>
            <a:pPr marL="742950" lvl="2" indent="-342900">
              <a:buClr>
                <a:schemeClr val="accent1"/>
              </a:buClr>
            </a:pPr>
            <a:r>
              <a:rPr lang="fi-FI" sz="2400" b="1" dirty="0"/>
              <a:t>Raportointi elokuun loppuun mennessä (kukin DG huolehtii omalta kaudeltaan) &gt; uusi maksuun syyskuun alussa, kun raportti on tullut</a:t>
            </a:r>
          </a:p>
          <a:p>
            <a:pPr marL="742950" lvl="2" indent="-342900">
              <a:buClr>
                <a:schemeClr val="accent1"/>
              </a:buClr>
            </a:pPr>
            <a:r>
              <a:rPr lang="fi-FI" sz="2400" dirty="0"/>
              <a:t>Osa liiton kirjanpitoa &gt; tilinpäätökseen</a:t>
            </a:r>
          </a:p>
          <a:p>
            <a:pPr marL="0" lvl="1" indent="0">
              <a:buClr>
                <a:schemeClr val="accent1"/>
              </a:buClr>
              <a:buNone/>
            </a:pPr>
            <a:endParaRPr lang="fi-FI" sz="2400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C3C0972-CA3F-4D7E-A4EC-08FBEE18E6E2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C9F79D-03C0-4BD4-98E2-60C2316A850F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8697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662216"/>
            <a:ext cx="8915400" cy="877887"/>
          </a:xfrm>
        </p:spPr>
        <p:txBody>
          <a:bodyPr/>
          <a:lstStyle/>
          <a:p>
            <a:r>
              <a:rPr lang="fi-FI" b="1" dirty="0"/>
              <a:t>Piirirahan käyttö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553936"/>
            <a:ext cx="8915400" cy="4781550"/>
          </a:xfrm>
        </p:spPr>
        <p:txBody>
          <a:bodyPr/>
          <a:lstStyle/>
          <a:p>
            <a:pPr marL="0" lvl="0" indent="0">
              <a:buNone/>
            </a:pPr>
            <a:r>
              <a:rPr lang="fi-FI" sz="2400" b="1" dirty="0"/>
              <a:t>Matkakulut</a:t>
            </a:r>
            <a:r>
              <a:rPr lang="fi-FI" sz="2400" dirty="0"/>
              <a:t> liiton matkustussäännön mukaisesti:</a:t>
            </a:r>
          </a:p>
          <a:p>
            <a:pPr lvl="0"/>
            <a:r>
              <a:rPr lang="fi-FI" sz="2400" dirty="0"/>
              <a:t>Piirikuvernöörin</a:t>
            </a:r>
          </a:p>
          <a:p>
            <a:pPr lvl="1"/>
            <a:r>
              <a:rPr lang="fi-FI" sz="2400" dirty="0"/>
              <a:t>osallistuminen piirin kokouksiin ja eri tilaisuuksiin (esim. koulutus, MJ jne.)</a:t>
            </a:r>
          </a:p>
          <a:p>
            <a:pPr lvl="1"/>
            <a:r>
              <a:rPr lang="fi-FI" sz="2400" dirty="0"/>
              <a:t>osallistuminen klubien vuosijuhliin</a:t>
            </a:r>
          </a:p>
          <a:p>
            <a:pPr lvl="1"/>
            <a:r>
              <a:rPr lang="fi-FI" sz="2400" dirty="0"/>
              <a:t>osallistuminen kutsuttuna klubien järjestämiin tilaisuuksiin</a:t>
            </a:r>
          </a:p>
          <a:p>
            <a:pPr lvl="1"/>
            <a:r>
              <a:rPr lang="fi-FI" sz="2400" dirty="0"/>
              <a:t>osallistuminen yhteen liiton kokouksista (vuosikokous tai kuvernöörineuvoston kokous)</a:t>
            </a:r>
          </a:p>
          <a:p>
            <a:pPr lvl="1"/>
            <a:r>
              <a:rPr lang="fi-FI" sz="2400" dirty="0"/>
              <a:t>osallistuminen uuden klubin perustamiseen</a:t>
            </a:r>
          </a:p>
          <a:p>
            <a:pPr lvl="1"/>
            <a:r>
              <a:rPr lang="fi-FI" sz="2400" dirty="0"/>
              <a:t>osallistuminen nuorisoleirin tilaisuuksiin </a:t>
            </a:r>
          </a:p>
          <a:p>
            <a:pPr lvl="1"/>
            <a:r>
              <a:rPr lang="fi-FI" sz="2400" dirty="0"/>
              <a:t>osallistuminen piirijaon muuttamiskokouksiin</a:t>
            </a:r>
          </a:p>
          <a:p>
            <a:pPr marL="0" lvl="1" indent="0">
              <a:buClr>
                <a:schemeClr val="accent1"/>
              </a:buClr>
              <a:buNone/>
            </a:pPr>
            <a:endParaRPr lang="fi-FI" sz="2400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8FB256-2D46-4666-8F11-B65C59201FA8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Kuikka, Suomen Lions-liitto ry</a:t>
            </a:r>
          </a:p>
        </p:txBody>
      </p:sp>
    </p:spTree>
    <p:extLst>
      <p:ext uri="{BB962C8B-B14F-4D97-AF65-F5344CB8AC3E}">
        <p14:creationId xmlns:p14="http://schemas.microsoft.com/office/powerpoint/2010/main" val="703648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662216"/>
            <a:ext cx="8915400" cy="877887"/>
          </a:xfrm>
        </p:spPr>
        <p:txBody>
          <a:bodyPr/>
          <a:lstStyle/>
          <a:p>
            <a:r>
              <a:rPr lang="fi-FI" b="1" dirty="0"/>
              <a:t>Piirirahan käyttö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553936"/>
            <a:ext cx="8915400" cy="4781550"/>
          </a:xfrm>
        </p:spPr>
        <p:txBody>
          <a:bodyPr/>
          <a:lstStyle/>
          <a:p>
            <a:pPr lvl="0"/>
            <a:r>
              <a:rPr lang="fi-FI" sz="2200" dirty="0"/>
              <a:t>Varapiirikuvernöörin vastaavat matkakulut, jos hän toimii tilaisuuksissa </a:t>
            </a:r>
            <a:r>
              <a:rPr lang="fi-FI" sz="2200" dirty="0" err="1"/>
              <a:t>DG:n</a:t>
            </a:r>
            <a:r>
              <a:rPr lang="fi-FI" sz="2200" dirty="0"/>
              <a:t> sijaisena.</a:t>
            </a:r>
          </a:p>
          <a:p>
            <a:pPr lvl="0"/>
            <a:r>
              <a:rPr lang="fi-FI" sz="2200" dirty="0"/>
              <a:t>Piirikuvernöörin puolison matkakulut niihin klubien vuosijuhliin, joiden matkakuluja ei päämaja korvaa </a:t>
            </a:r>
            <a:r>
              <a:rPr lang="fi-FI" sz="2200" dirty="0" err="1"/>
              <a:t>DG:lle</a:t>
            </a:r>
            <a:r>
              <a:rPr lang="fi-FI" sz="2200" dirty="0"/>
              <a:t>.</a:t>
            </a:r>
          </a:p>
          <a:p>
            <a:pPr lvl="0"/>
            <a:r>
              <a:rPr lang="fi-FI" sz="2200" dirty="0"/>
              <a:t>Piirihallituksen jäsenten matkakulut liiton järjestämiin koulutus- ja seminaaritilaisuuksiin piirikuvernöörin päätöksen mukaisesti.</a:t>
            </a:r>
          </a:p>
          <a:p>
            <a:pPr lvl="0"/>
            <a:r>
              <a:rPr lang="fi-FI" sz="2200" dirty="0" err="1"/>
              <a:t>DG:n</a:t>
            </a:r>
            <a:r>
              <a:rPr lang="fi-FI" sz="2200" dirty="0"/>
              <a:t> päätöksellä yksittäisen piirihallituksen jäsenen/toimijan matkakulut, mikäli hänen tehtävänsä edellyttää tavanomaista enemmän matkustamista (esim. kouluttaja).</a:t>
            </a:r>
          </a:p>
          <a:p>
            <a:pPr lvl="1"/>
            <a:r>
              <a:rPr lang="fi-FI" sz="2200" dirty="0" err="1"/>
              <a:t>Huom</a:t>
            </a:r>
            <a:r>
              <a:rPr lang="fi-FI" sz="2200" dirty="0"/>
              <a:t>: piirihallituksen jäsenten matkakorvaus voi olla enintään liiton matkustussäännön mukainen, usein pienempi, koska korvausten pitää pysyä myönnetyn piirirahan puitteissa.</a:t>
            </a:r>
          </a:p>
          <a:p>
            <a:pPr marL="0" lvl="1" indent="0">
              <a:buClr>
                <a:schemeClr val="accent1"/>
              </a:buClr>
              <a:buNone/>
            </a:pPr>
            <a:endParaRPr lang="fi-FI" sz="2400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8FB256-2D46-4666-8F11-B65C59201FA8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Kuikka, Suomen Lions-liitto ry</a:t>
            </a:r>
          </a:p>
        </p:txBody>
      </p:sp>
    </p:spTree>
    <p:extLst>
      <p:ext uri="{BB962C8B-B14F-4D97-AF65-F5344CB8AC3E}">
        <p14:creationId xmlns:p14="http://schemas.microsoft.com/office/powerpoint/2010/main" val="246623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662216"/>
            <a:ext cx="8915400" cy="877887"/>
          </a:xfrm>
        </p:spPr>
        <p:txBody>
          <a:bodyPr/>
          <a:lstStyle/>
          <a:p>
            <a:r>
              <a:rPr lang="fi-FI" b="1" dirty="0"/>
              <a:t>Piirirahan käyttö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447610"/>
            <a:ext cx="8915400" cy="4781550"/>
          </a:xfrm>
        </p:spPr>
        <p:txBody>
          <a:bodyPr/>
          <a:lstStyle/>
          <a:p>
            <a:pPr marL="0" lvl="0" indent="0">
              <a:buNone/>
            </a:pPr>
            <a:r>
              <a:rPr lang="fi-FI" sz="2400" dirty="0"/>
              <a:t>Piirin </a:t>
            </a:r>
            <a:r>
              <a:rPr lang="fi-FI" sz="2400" b="1" dirty="0"/>
              <a:t>toimintakulut</a:t>
            </a:r>
            <a:r>
              <a:rPr lang="fi-FI" sz="2400" dirty="0"/>
              <a:t>:</a:t>
            </a:r>
          </a:p>
          <a:p>
            <a:pPr lvl="0"/>
            <a:r>
              <a:rPr lang="fi-FI" sz="2200" dirty="0"/>
              <a:t>piirin juhlaan osallistuvan liiton edustajan muut kuin matkakulut</a:t>
            </a:r>
          </a:p>
          <a:p>
            <a:pPr lvl="0"/>
            <a:r>
              <a:rPr lang="fi-FI" sz="2200" dirty="0"/>
              <a:t>piirin juhlaan osallistuvan kansainvälisen vieraan kulut</a:t>
            </a:r>
          </a:p>
          <a:p>
            <a:pPr lvl="0"/>
            <a:r>
              <a:rPr lang="fi-FI" sz="2200" dirty="0"/>
              <a:t>osallistumiskulut kansainvälisiin Lions-kokouksiin</a:t>
            </a:r>
          </a:p>
          <a:p>
            <a:pPr lvl="0"/>
            <a:r>
              <a:rPr lang="fi-FI" sz="2200" dirty="0"/>
              <a:t>palkinnot, huomionosoitukset ja muistamiset</a:t>
            </a:r>
          </a:p>
          <a:p>
            <a:pPr lvl="0"/>
            <a:r>
              <a:rPr lang="fi-FI" sz="2200" dirty="0"/>
              <a:t>kokouspaikkojen vuokrat, kokoustarjoilut, ym. kulut</a:t>
            </a:r>
          </a:p>
          <a:p>
            <a:pPr lvl="0"/>
            <a:r>
              <a:rPr lang="fi-FI" sz="2200" dirty="0"/>
              <a:t>piirin ulkopuolisten asiantuntijoiden ja esiintyjien kohtuulliset palkkiot ja matka- ja majoituskulut</a:t>
            </a:r>
          </a:p>
          <a:p>
            <a:pPr lvl="0"/>
            <a:r>
              <a:rPr lang="fi-FI" sz="2200" dirty="0"/>
              <a:t>rekrytointitilaisuuksien kulut</a:t>
            </a:r>
          </a:p>
          <a:p>
            <a:pPr lvl="0"/>
            <a:r>
              <a:rPr lang="fi-FI" sz="2200" dirty="0"/>
              <a:t>hallinto-, toimisto- ja tiedotuskulut</a:t>
            </a:r>
          </a:p>
          <a:p>
            <a:pPr lvl="0"/>
            <a:r>
              <a:rPr lang="fi-FI" sz="2200" dirty="0"/>
              <a:t>kurssitunnukset (solmio ja huivi) </a:t>
            </a:r>
            <a:r>
              <a:rPr lang="fi-FI" sz="2200" dirty="0" err="1"/>
              <a:t>DG:lle</a:t>
            </a:r>
            <a:r>
              <a:rPr lang="fi-FI" sz="2200" dirty="0"/>
              <a:t>, </a:t>
            </a:r>
            <a:r>
              <a:rPr lang="fi-FI" sz="2200" dirty="0" err="1"/>
              <a:t>IPDG:lle</a:t>
            </a:r>
            <a:r>
              <a:rPr lang="fi-FI" sz="2200" dirty="0"/>
              <a:t>, </a:t>
            </a:r>
            <a:r>
              <a:rPr lang="fi-FI" sz="2200" dirty="0" err="1"/>
              <a:t>VDG:lle</a:t>
            </a:r>
            <a:r>
              <a:rPr lang="fi-FI" sz="2200" dirty="0"/>
              <a:t> ja CS/</a:t>
            </a:r>
            <a:r>
              <a:rPr lang="fi-FI" sz="2200" dirty="0" err="1"/>
              <a:t>CT:lle</a:t>
            </a:r>
            <a:r>
              <a:rPr lang="fi-FI" sz="2200" dirty="0"/>
              <a:t>, sekä liiton johdolle. (Suositus: CC, VCC, IPCC, MD-johtajat, ID, GS)</a:t>
            </a:r>
          </a:p>
          <a:p>
            <a:pPr marL="0" indent="0">
              <a:buNone/>
            </a:pPr>
            <a:endParaRPr lang="fi-FI" sz="3600" dirty="0"/>
          </a:p>
          <a:p>
            <a:pPr marL="0" lvl="1" indent="0">
              <a:buClr>
                <a:schemeClr val="accent1"/>
              </a:buClr>
              <a:buNone/>
            </a:pPr>
            <a:endParaRPr lang="fi-FI" sz="2400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8FB256-2D46-4666-8F11-B65C59201FA8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Kuikka, Suomen Lions-liitto ry</a:t>
            </a:r>
          </a:p>
        </p:txBody>
      </p:sp>
    </p:spTree>
    <p:extLst>
      <p:ext uri="{BB962C8B-B14F-4D97-AF65-F5344CB8AC3E}">
        <p14:creationId xmlns:p14="http://schemas.microsoft.com/office/powerpoint/2010/main" val="3680351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662216"/>
            <a:ext cx="8915400" cy="877887"/>
          </a:xfrm>
        </p:spPr>
        <p:txBody>
          <a:bodyPr/>
          <a:lstStyle/>
          <a:p>
            <a:r>
              <a:rPr lang="fi-FI" b="1" dirty="0"/>
              <a:t>Piirirahan käyttö</a:t>
            </a:r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447610"/>
            <a:ext cx="8915400" cy="4781550"/>
          </a:xfrm>
        </p:spPr>
        <p:txBody>
          <a:bodyPr/>
          <a:lstStyle/>
          <a:p>
            <a:pPr marL="0" indent="0">
              <a:buNone/>
            </a:pPr>
            <a:r>
              <a:rPr lang="fi-FI" sz="2400" b="1" dirty="0"/>
              <a:t>Piirirahaa ei saa käyttää seuraaviin kuluihin:</a:t>
            </a:r>
            <a:r>
              <a:rPr lang="fi-FI" sz="2400" strike="sngStrike" dirty="0"/>
              <a:t>  </a:t>
            </a:r>
            <a:endParaRPr lang="fi-FI" sz="2400" dirty="0"/>
          </a:p>
          <a:p>
            <a:pPr lvl="0"/>
            <a:r>
              <a:rPr lang="fi-FI" sz="2400" dirty="0"/>
              <a:t>niihin piirikuvernöörin ja piirin kuluihin, jotka päämaja korvaa (ei myöskään erotusta, joka syntyy Lions-liiton matkustussäännön ja päämajan korvauksen välillä tai joka syntyy todellisen kustannuksen ja päämajan korvauksen välillä)</a:t>
            </a:r>
          </a:p>
          <a:p>
            <a:pPr lvl="0"/>
            <a:r>
              <a:rPr lang="fi-FI" sz="2400" dirty="0" err="1"/>
              <a:t>Melvin</a:t>
            </a:r>
            <a:r>
              <a:rPr lang="fi-FI" sz="2400" dirty="0"/>
              <a:t> Jones –jäsenyyksiin</a:t>
            </a:r>
          </a:p>
          <a:p>
            <a:pPr lvl="0"/>
            <a:r>
              <a:rPr lang="fi-FI" sz="2400" dirty="0"/>
              <a:t>Arne Ritari-killan –jäsenyyksiin</a:t>
            </a:r>
          </a:p>
          <a:p>
            <a:pPr marL="0" indent="0">
              <a:buNone/>
            </a:pPr>
            <a:endParaRPr lang="fi-FI" sz="3600" dirty="0"/>
          </a:p>
          <a:p>
            <a:pPr marL="0" lvl="1" indent="0">
              <a:buClr>
                <a:schemeClr val="accent1"/>
              </a:buClr>
              <a:buNone/>
            </a:pPr>
            <a:endParaRPr lang="fi-FI" sz="2400" dirty="0"/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8FB256-2D46-4666-8F11-B65C59201FA8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Kuikka, Suomen Lions-liitto ry</a:t>
            </a:r>
          </a:p>
        </p:txBody>
      </p:sp>
    </p:spTree>
    <p:extLst>
      <p:ext uri="{BB962C8B-B14F-4D97-AF65-F5344CB8AC3E}">
        <p14:creationId xmlns:p14="http://schemas.microsoft.com/office/powerpoint/2010/main" val="988532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95300" y="662216"/>
            <a:ext cx="8915400" cy="877887"/>
          </a:xfrm>
        </p:spPr>
        <p:txBody>
          <a:bodyPr/>
          <a:lstStyle/>
          <a:p>
            <a:r>
              <a:rPr lang="fi-FI" b="1" dirty="0"/>
              <a:t>Piirirahan käyttö</a:t>
            </a:r>
            <a:r>
              <a:rPr lang="fi-FI" b="1"/>
              <a:t>, esim.</a:t>
            </a:r>
            <a:endParaRPr lang="fi-FI" b="1" dirty="0"/>
          </a:p>
        </p:txBody>
      </p:sp>
      <p:sp>
        <p:nvSpPr>
          <p:cNvPr id="15363" name="Sisällön paikkamerkki 2"/>
          <p:cNvSpPr>
            <a:spLocks noGrp="1"/>
          </p:cNvSpPr>
          <p:nvPr>
            <p:ph idx="1"/>
          </p:nvPr>
        </p:nvSpPr>
        <p:spPr>
          <a:xfrm>
            <a:off x="495300" y="1553936"/>
            <a:ext cx="8915400" cy="4781550"/>
          </a:xfrm>
        </p:spPr>
        <p:txBody>
          <a:bodyPr/>
          <a:lstStyle/>
          <a:p>
            <a:pPr marL="342900" lvl="1" indent="-342900">
              <a:buClr>
                <a:schemeClr val="accent1"/>
              </a:buClr>
            </a:pPr>
            <a:r>
              <a:rPr lang="fi-FI" sz="2400" dirty="0"/>
              <a:t>Kansainväliset vieraat piireissä, </a:t>
            </a:r>
            <a:r>
              <a:rPr lang="fi-FI" sz="2400" dirty="0" err="1"/>
              <a:t>kv</a:t>
            </a:r>
            <a:r>
              <a:rPr lang="fi-FI" sz="2400" dirty="0"/>
              <a:t>-toimintaan osallistuminen</a:t>
            </a:r>
            <a:endParaRPr lang="fi-FI" sz="2400" b="1" dirty="0"/>
          </a:p>
          <a:p>
            <a:pPr marL="0" lvl="1" indent="0">
              <a:buClr>
                <a:schemeClr val="accent1"/>
              </a:buClr>
              <a:buNone/>
            </a:pPr>
            <a:endParaRPr lang="fi-FI" sz="2400" b="1" dirty="0"/>
          </a:p>
          <a:p>
            <a:pPr marL="0" lvl="1" indent="0">
              <a:buClr>
                <a:schemeClr val="accent1"/>
              </a:buClr>
              <a:buNone/>
            </a:pPr>
            <a:r>
              <a:rPr lang="fi-FI" sz="2400" b="1" dirty="0"/>
              <a:t>Kansainvälisen hallituksen eurooppalaiset jäsenet 2018 - 2019:</a:t>
            </a:r>
          </a:p>
          <a:p>
            <a:pPr marL="857250" lvl="3" indent="0">
              <a:buClr>
                <a:schemeClr val="accent1"/>
              </a:buClr>
              <a:buNone/>
            </a:pPr>
            <a:r>
              <a:rPr lang="fi-FI" sz="2400" u="sng" dirty="0"/>
              <a:t>Toisen vuoden kansainväliset johtajat:</a:t>
            </a:r>
          </a:p>
          <a:p>
            <a:pPr marL="1200150" lvl="3" indent="-342900">
              <a:buClr>
                <a:schemeClr val="accent1"/>
              </a:buClr>
            </a:pPr>
            <a:r>
              <a:rPr lang="fi-FI" sz="2400" dirty="0"/>
              <a:t>Sandro </a:t>
            </a:r>
            <a:r>
              <a:rPr lang="fi-FI" sz="2400" dirty="0" err="1"/>
              <a:t>Castellana</a:t>
            </a:r>
            <a:r>
              <a:rPr lang="fi-FI" sz="2400" dirty="0"/>
              <a:t>, Italia</a:t>
            </a:r>
          </a:p>
          <a:p>
            <a:pPr marL="1200150" lvl="3" indent="-342900">
              <a:buClr>
                <a:schemeClr val="accent1"/>
              </a:buClr>
            </a:pPr>
            <a:r>
              <a:rPr lang="fi-FI" sz="2400" dirty="0"/>
              <a:t>William </a:t>
            </a:r>
            <a:r>
              <a:rPr lang="fi-FI" sz="2400" dirty="0" err="1"/>
              <a:t>Galligani</a:t>
            </a:r>
            <a:r>
              <a:rPr lang="fi-FI" sz="2400" dirty="0"/>
              <a:t>, Ranska</a:t>
            </a:r>
          </a:p>
          <a:p>
            <a:pPr marL="1200150" lvl="3" indent="-342900">
              <a:buClr>
                <a:schemeClr val="accent1"/>
              </a:buClr>
            </a:pPr>
            <a:r>
              <a:rPr lang="fi-FI" sz="2400" dirty="0"/>
              <a:t>Regina </a:t>
            </a:r>
            <a:r>
              <a:rPr lang="fi-FI" sz="2400" dirty="0" err="1"/>
              <a:t>Risken</a:t>
            </a:r>
            <a:r>
              <a:rPr lang="fi-FI" sz="2400" dirty="0"/>
              <a:t>, Saksa</a:t>
            </a:r>
          </a:p>
          <a:p>
            <a:pPr marL="857250" lvl="3" indent="0">
              <a:buClr>
                <a:schemeClr val="accent1"/>
              </a:buClr>
              <a:buNone/>
            </a:pPr>
            <a:r>
              <a:rPr lang="fi-FI" sz="2400" u="sng" dirty="0"/>
              <a:t>Ensimmäisen vuoden kansainväliset johtajat (3):</a:t>
            </a:r>
          </a:p>
          <a:p>
            <a:pPr marL="1200150" lvl="3" indent="-342900">
              <a:buClr>
                <a:schemeClr val="accent1"/>
              </a:buClr>
            </a:pPr>
            <a:r>
              <a:rPr lang="fi-FI" sz="2400" dirty="0"/>
              <a:t>Valitaan </a:t>
            </a:r>
            <a:r>
              <a:rPr lang="fi-FI" sz="2400" dirty="0" err="1"/>
              <a:t>Las</a:t>
            </a:r>
            <a:r>
              <a:rPr lang="fi-FI" sz="2400" dirty="0"/>
              <a:t> Vegasissa</a:t>
            </a:r>
          </a:p>
          <a:p>
            <a:pPr marL="1200150" lvl="3" indent="-342900">
              <a:buClr>
                <a:schemeClr val="accent1"/>
              </a:buClr>
            </a:pPr>
            <a:r>
              <a:rPr lang="fi-FI" sz="2400" dirty="0"/>
              <a:t>PCC Heimo Potinkara yksi kolmesta</a:t>
            </a:r>
          </a:p>
        </p:txBody>
      </p:sp>
      <p:sp>
        <p:nvSpPr>
          <p:cNvPr id="15364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8FB256-2D46-4666-8F11-B65C59201FA8}" type="datetime1">
              <a:rPr lang="fi-FI" smtClean="0">
                <a:latin typeface="Arial" charset="0"/>
              </a:rPr>
              <a:t>4.4.2018</a:t>
            </a:fld>
            <a:endParaRPr lang="fi-FI">
              <a:latin typeface="Arial" charset="0"/>
            </a:endParaRPr>
          </a:p>
        </p:txBody>
      </p:sp>
      <p:sp>
        <p:nvSpPr>
          <p:cNvPr id="15365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fi-FI">
                <a:latin typeface="Arial" charset="0"/>
              </a:rPr>
              <a:t>Maarit Kuikka, Suomen Lions-liitto ry</a:t>
            </a:r>
          </a:p>
        </p:txBody>
      </p:sp>
    </p:spTree>
    <p:extLst>
      <p:ext uri="{BB962C8B-B14F-4D97-AF65-F5344CB8AC3E}">
        <p14:creationId xmlns:p14="http://schemas.microsoft.com/office/powerpoint/2010/main" val="3589273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Maarit Kuikka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4B70BDE3-FA78-4763-8C40-06272BDB46AB}" type="datetime1">
              <a:rPr lang="fi-FI" smtClean="0"/>
              <a:t>4.4.2018</a:t>
            </a:fld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F5534-F184-4B2E-AFCA-65FFEE32E8FF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  <p:graphicFrame>
        <p:nvGraphicFramePr>
          <p:cNvPr id="12" name="Taulukko 11">
            <a:extLst>
              <a:ext uri="{FF2B5EF4-FFF2-40B4-BE49-F238E27FC236}">
                <a16:creationId xmlns="" xmlns:a16="http://schemas.microsoft.com/office/drawing/2014/main" id="{459C516B-D784-4A8A-935C-9AC017E14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902534"/>
              </p:ext>
            </p:extLst>
          </p:nvPr>
        </p:nvGraphicFramePr>
        <p:xfrm>
          <a:off x="861237" y="839974"/>
          <a:ext cx="6339137" cy="7511268"/>
        </p:xfrm>
        <a:graphic>
          <a:graphicData uri="http://schemas.openxmlformats.org/drawingml/2006/table">
            <a:tbl>
              <a:tblPr/>
              <a:tblGrid>
                <a:gridCol w="214961">
                  <a:extLst>
                    <a:ext uri="{9D8B030D-6E8A-4147-A177-3AD203B41FA5}">
                      <a16:colId xmlns="" xmlns:a16="http://schemas.microsoft.com/office/drawing/2014/main" val="2423550239"/>
                    </a:ext>
                  </a:extLst>
                </a:gridCol>
                <a:gridCol w="732020">
                  <a:extLst>
                    <a:ext uri="{9D8B030D-6E8A-4147-A177-3AD203B41FA5}">
                      <a16:colId xmlns="" xmlns:a16="http://schemas.microsoft.com/office/drawing/2014/main" val="1073015865"/>
                    </a:ext>
                  </a:extLst>
                </a:gridCol>
                <a:gridCol w="516014">
                  <a:extLst>
                    <a:ext uri="{9D8B030D-6E8A-4147-A177-3AD203B41FA5}">
                      <a16:colId xmlns="" xmlns:a16="http://schemas.microsoft.com/office/drawing/2014/main" val="3284262140"/>
                    </a:ext>
                  </a:extLst>
                </a:gridCol>
                <a:gridCol w="468015">
                  <a:extLst>
                    <a:ext uri="{9D8B030D-6E8A-4147-A177-3AD203B41FA5}">
                      <a16:colId xmlns="" xmlns:a16="http://schemas.microsoft.com/office/drawing/2014/main" val="3920179598"/>
                    </a:ext>
                  </a:extLst>
                </a:gridCol>
                <a:gridCol w="576017">
                  <a:extLst>
                    <a:ext uri="{9D8B030D-6E8A-4147-A177-3AD203B41FA5}">
                      <a16:colId xmlns="" xmlns:a16="http://schemas.microsoft.com/office/drawing/2014/main" val="2135774117"/>
                    </a:ext>
                  </a:extLst>
                </a:gridCol>
                <a:gridCol w="1092031">
                  <a:extLst>
                    <a:ext uri="{9D8B030D-6E8A-4147-A177-3AD203B41FA5}">
                      <a16:colId xmlns="" xmlns:a16="http://schemas.microsoft.com/office/drawing/2014/main" val="1297175000"/>
                    </a:ext>
                  </a:extLst>
                </a:gridCol>
                <a:gridCol w="768023">
                  <a:extLst>
                    <a:ext uri="{9D8B030D-6E8A-4147-A177-3AD203B41FA5}">
                      <a16:colId xmlns="" xmlns:a16="http://schemas.microsoft.com/office/drawing/2014/main" val="161422411"/>
                    </a:ext>
                  </a:extLst>
                </a:gridCol>
                <a:gridCol w="752021">
                  <a:extLst>
                    <a:ext uri="{9D8B030D-6E8A-4147-A177-3AD203B41FA5}">
                      <a16:colId xmlns="" xmlns:a16="http://schemas.microsoft.com/office/drawing/2014/main" val="34244793"/>
                    </a:ext>
                  </a:extLst>
                </a:gridCol>
                <a:gridCol w="660019">
                  <a:extLst>
                    <a:ext uri="{9D8B030D-6E8A-4147-A177-3AD203B41FA5}">
                      <a16:colId xmlns="" xmlns:a16="http://schemas.microsoft.com/office/drawing/2014/main" val="1540372960"/>
                    </a:ext>
                  </a:extLst>
                </a:gridCol>
                <a:gridCol w="560016">
                  <a:extLst>
                    <a:ext uri="{9D8B030D-6E8A-4147-A177-3AD203B41FA5}">
                      <a16:colId xmlns="" xmlns:a16="http://schemas.microsoft.com/office/drawing/2014/main" val="3654916095"/>
                    </a:ext>
                  </a:extLst>
                </a:gridCol>
              </a:tblGrid>
              <a:tr h="172853">
                <a:tc gridSpan="5">
                  <a:txBody>
                    <a:bodyPr/>
                    <a:lstStyle/>
                    <a:p>
                      <a:pPr algn="l" fontAlgn="b"/>
                      <a:r>
                        <a:rPr lang="fi-FI" sz="1400" b="1" i="0" u="none" strike="noStrike" dirty="0">
                          <a:effectLst/>
                          <a:latin typeface="Arial" panose="020B0604020202020204" pitchFamily="34" charset="0"/>
                        </a:rPr>
                        <a:t>Piirirahan jakoperusteet </a:t>
                      </a:r>
                    </a:p>
                    <a:p>
                      <a:pPr algn="l" fontAlgn="b"/>
                      <a:r>
                        <a:rPr lang="fi-FI" sz="1400" b="1" i="0" u="none" strike="noStrike" dirty="0">
                          <a:effectLst/>
                          <a:latin typeface="Arial" panose="020B0604020202020204" pitchFamily="34" charset="0"/>
                        </a:rPr>
                        <a:t>2017 - 2018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42558822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endParaRPr lang="fi-FI" sz="14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32305466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endParaRPr lang="fi-FI" sz="1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14937861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 dirty="0">
                          <a:effectLst/>
                          <a:latin typeface="Arial" panose="020B0604020202020204" pitchFamily="34" charset="0"/>
                        </a:rPr>
                        <a:t> P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PM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OSK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KLB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/KLB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/KLB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II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82354880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1850</a:t>
                      </a:r>
                      <a:endParaRPr lang="fi-FI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89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26,7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83,89000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8213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05819126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1850</a:t>
                      </a:r>
                      <a:endParaRPr lang="fi-FI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1,0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26,7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83,89000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4195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16083919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1850</a:t>
                      </a:r>
                      <a:endParaRPr lang="fi-FI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26,7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83,89000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8490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8757508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1850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1,3</a:t>
                      </a:r>
                      <a:endParaRPr lang="fi-FI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26,7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83,89000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7307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99467443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1850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1,0</a:t>
                      </a:r>
                      <a:endParaRPr lang="fi-FI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84</a:t>
                      </a:r>
                      <a:endParaRPr lang="fi-FI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26,7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83,89000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7047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47055871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1850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66</a:t>
                      </a:r>
                      <a:endParaRPr lang="fi-FI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26,7</a:t>
                      </a:r>
                      <a:endParaRPr lang="fi-FI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83,89000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7198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30925337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1850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26,7</a:t>
                      </a:r>
                      <a:endParaRPr lang="fi-FI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83,89000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6762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80094294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effectLst/>
                          <a:latin typeface="Arial" panose="020B0604020202020204" pitchFamily="34" charset="0"/>
                        </a:rPr>
                        <a:t>H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1850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1,5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26,7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83,89000</a:t>
                      </a:r>
                      <a:endParaRPr lang="fi-FI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6795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64811937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1850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1,6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26,7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83,89000</a:t>
                      </a:r>
                      <a:endParaRPr lang="fi-FI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6980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02435837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effectLst/>
                          <a:latin typeface="Arial" panose="020B0604020202020204" pitchFamily="34" charset="0"/>
                        </a:rPr>
                        <a:t>K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1850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1,4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26,7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83,89000</a:t>
                      </a:r>
                      <a:endParaRPr lang="fi-FI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6929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48762753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effectLst/>
                          <a:latin typeface="Arial" panose="020B0604020202020204" pitchFamily="34" charset="0"/>
                        </a:rPr>
                        <a:t>L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1850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2,1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26,7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83,89000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7223</a:t>
                      </a:r>
                      <a:endParaRPr lang="fi-FI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82095004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effectLst/>
                          <a:latin typeface="Arial" panose="020B0604020202020204" pitchFamily="34" charset="0"/>
                        </a:rPr>
                        <a:t>M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1850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1,2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26,7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83,89000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6745</a:t>
                      </a:r>
                      <a:endParaRPr lang="fi-FI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53643930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1850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1,0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26,7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83,89000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6292</a:t>
                      </a:r>
                      <a:endParaRPr lang="fi-FI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65255377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effectLst/>
                          <a:latin typeface="Arial" panose="020B0604020202020204" pitchFamily="34" charset="0"/>
                        </a:rPr>
                        <a:t>O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1850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26,7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83,89000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5998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33134276"/>
                  </a:ext>
                </a:extLst>
              </a:tr>
              <a:tr h="50634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effectLst/>
                          <a:latin typeface="Arial" panose="020B0604020202020204" pitchFamily="34" charset="0"/>
                        </a:rPr>
                        <a:t>yht.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25900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18,2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0" i="0" u="none" strike="noStrike">
                          <a:effectLst/>
                          <a:latin typeface="Arial" panose="020B0604020202020204" pitchFamily="34" charset="0"/>
                        </a:rPr>
                        <a:t>913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96171</a:t>
                      </a: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97027822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ctr" fontAlgn="b"/>
                      <a:endParaRPr lang="fi-FI" sz="1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54177427"/>
                  </a:ext>
                </a:extLst>
              </a:tr>
              <a:tr h="172853">
                <a:tc gridSpan="2">
                  <a:txBody>
                    <a:bodyPr/>
                    <a:lstStyle/>
                    <a:p>
                      <a:pPr algn="l" fontAlgn="b"/>
                      <a:endParaRPr lang="fi-FI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59947855"/>
                  </a:ext>
                </a:extLst>
              </a:tr>
              <a:tr h="200275">
                <a:tc gridSpan="10"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2561229"/>
                  </a:ext>
                </a:extLst>
              </a:tr>
              <a:tr h="200275">
                <a:tc gridSpan="10"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86523370"/>
                  </a:ext>
                </a:extLst>
              </a:tr>
              <a:tr h="172853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61150271"/>
                  </a:ext>
                </a:extLst>
              </a:tr>
              <a:tr h="172853">
                <a:tc gridSpan="9"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34920339"/>
                  </a:ext>
                </a:extLst>
              </a:tr>
              <a:tr h="172853">
                <a:tc gridSpan="9"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24118045"/>
                  </a:ext>
                </a:extLst>
              </a:tr>
              <a:tr h="200275">
                <a:tc gridSpan="10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36836659"/>
                  </a:ext>
                </a:extLst>
              </a:tr>
              <a:tr h="172853">
                <a:tc gridSpan="10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21031968"/>
                  </a:ext>
                </a:extLst>
              </a:tr>
              <a:tr h="103172"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812" marR="7812" marT="781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36616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695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1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153F82"/>
      </a:accent1>
      <a:accent2>
        <a:srgbClr val="8FD9FB"/>
      </a:accent2>
      <a:accent3>
        <a:srgbClr val="EBC318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1943</TotalTime>
  <Words>1312</Words>
  <Application>Microsoft Office PowerPoint</Application>
  <PresentationFormat>A4 Paper (210x297 mm)</PresentationFormat>
  <Paragraphs>359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Geneva</vt:lpstr>
      <vt:lpstr>Office-teema</vt:lpstr>
      <vt:lpstr>Mukautettu suunnittelumalli</vt:lpstr>
      <vt:lpstr> Liiton asiat ja käytännön ohjeita = Tietoja DG:n työkalupakkiin</vt:lpstr>
      <vt:lpstr> TALOUSASIOITA</vt:lpstr>
      <vt:lpstr>Piiriraha</vt:lpstr>
      <vt:lpstr>Piirirahan käyttö</vt:lpstr>
      <vt:lpstr>Piirirahan käyttö</vt:lpstr>
      <vt:lpstr>Piirirahan käyttö</vt:lpstr>
      <vt:lpstr>Piirirahan käyttö</vt:lpstr>
      <vt:lpstr>Piirirahan käyttö, esim.</vt:lpstr>
      <vt:lpstr>PowerPoint Presentation</vt:lpstr>
      <vt:lpstr>DG:n matkakorvaukset</vt:lpstr>
      <vt:lpstr>DG:n matkakorvaukset liitolta</vt:lpstr>
      <vt:lpstr>DG:n matkakorvaukset liitolta</vt:lpstr>
      <vt:lpstr>LCI:n avustuksia</vt:lpstr>
      <vt:lpstr> ANSIOMERKIT JA PALKITSEMISET</vt:lpstr>
      <vt:lpstr>Palkitsemiset</vt:lpstr>
      <vt:lpstr>Palkitsemiset</vt:lpstr>
      <vt:lpstr>Palkitsemiset</vt:lpstr>
      <vt:lpstr>Palkitsemiset</vt:lpstr>
      <vt:lpstr>Palkitsemiset</vt:lpstr>
      <vt:lpstr>Klubien merkkipäivät</vt:lpstr>
      <vt:lpstr>Käytännön ohjeita tarvikemyynnistä</vt:lpstr>
      <vt:lpstr>Vuosikellon asioita</vt:lpstr>
      <vt:lpstr>Vuosikellon asioita</vt:lpstr>
      <vt:lpstr> VIESTINTÄ</vt:lpstr>
      <vt:lpstr>Liiton viestinnän välineet</vt:lpstr>
      <vt:lpstr>Ajankohtaista</vt:lpstr>
      <vt:lpstr>Me palvelemme</vt:lpstr>
      <vt:lpstr>PowerPoint Presentation</vt:lpstr>
      <vt:lpstr>PowerPoint Presentation</vt:lpstr>
    </vt:vector>
  </TitlesOfParts>
  <Company>Mainoscraft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Anita Lahtinen</dc:creator>
  <cp:lastModifiedBy>varpuy</cp:lastModifiedBy>
  <cp:revision>416</cp:revision>
  <cp:lastPrinted>2016-03-31T09:41:12Z</cp:lastPrinted>
  <dcterms:created xsi:type="dcterms:W3CDTF">2010-05-05T13:07:17Z</dcterms:created>
  <dcterms:modified xsi:type="dcterms:W3CDTF">2018-04-04T09:33:26Z</dcterms:modified>
</cp:coreProperties>
</file>