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721" r:id="rId2"/>
  </p:sldMasterIdLst>
  <p:notesMasterIdLst>
    <p:notesMasterId r:id="rId14"/>
  </p:notesMasterIdLst>
  <p:handoutMasterIdLst>
    <p:handoutMasterId r:id="rId15"/>
  </p:handoutMasterIdLst>
  <p:sldIdLst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</p:sldIdLst>
  <p:sldSz cx="9906000" cy="6858000" type="A4"/>
  <p:notesSz cx="6858000" cy="9144000"/>
  <p:defaultTextStyle>
    <a:defPPr>
      <a:defRPr lang="fi-FI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0" autoAdjust="0"/>
    <p:restoredTop sz="86410" autoAdjust="0"/>
  </p:normalViewPr>
  <p:slideViewPr>
    <p:cSldViewPr snapToGrid="0" snapToObjects="1">
      <p:cViewPr varScale="1">
        <p:scale>
          <a:sx n="55" d="100"/>
          <a:sy n="55" d="100"/>
        </p:scale>
        <p:origin x="485" y="3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E437F4E-DB9E-4367-8DEB-B0211B2088C9}" type="datetime1">
              <a:rPr lang="fi-FI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3730646-3263-4ED3-859C-0AC6A2DEF6A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8611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EC9DF60-B59C-4DFF-9B89-263909106FCF}" type="datetime1">
              <a:rPr lang="fi-FI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noProof="0"/>
              <a:t>Muokkaa tekstin perustyylejä osoittamalla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E99C9E5-FAD0-44C2-9232-5741E0662E0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1794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48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48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48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48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4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9"/>
          <p:cNvSpPr/>
          <p:nvPr userDrawn="1"/>
        </p:nvSpPr>
        <p:spPr>
          <a:xfrm>
            <a:off x="4763" y="6488113"/>
            <a:ext cx="9906000" cy="11271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pic>
        <p:nvPicPr>
          <p:cNvPr id="5" name="Kuva 16" descr="pp_yliö_perustyyli_20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10763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Kuva 9" descr="leijona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191"/>
          <a:stretch>
            <a:fillRect/>
          </a:stretch>
        </p:blipFill>
        <p:spPr bwMode="auto">
          <a:xfrm>
            <a:off x="7118350" y="1185863"/>
            <a:ext cx="2787650" cy="490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iruutu 14"/>
          <p:cNvSpPr txBox="1"/>
          <p:nvPr userDrawn="1"/>
        </p:nvSpPr>
        <p:spPr>
          <a:xfrm>
            <a:off x="925513" y="247650"/>
            <a:ext cx="4986337" cy="5635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lvl="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900" dirty="0">
                <a:solidFill>
                  <a:schemeClr val="bg1"/>
                </a:solidFill>
                <a:latin typeface="+mn-lt"/>
                <a:ea typeface="+mn-ea"/>
              </a:rPr>
              <a:t>Lions </a:t>
            </a:r>
            <a:r>
              <a:rPr lang="fi-FI" sz="1900" dirty="0" err="1">
                <a:solidFill>
                  <a:schemeClr val="bg1"/>
                </a:solidFill>
                <a:latin typeface="+mn-lt"/>
                <a:ea typeface="+mn-ea"/>
              </a:rPr>
              <a:t>Clubs</a:t>
            </a:r>
            <a:r>
              <a:rPr lang="fi-FI" sz="1900" dirty="0">
                <a:solidFill>
                  <a:schemeClr val="bg1"/>
                </a:solidFill>
                <a:latin typeface="+mn-lt"/>
                <a:ea typeface="+mn-ea"/>
              </a:rPr>
              <a:t> International</a:t>
            </a:r>
          </a:p>
          <a:p>
            <a:pPr marL="0" lvl="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200" dirty="0">
                <a:solidFill>
                  <a:schemeClr val="accent3"/>
                </a:solidFill>
                <a:latin typeface="+mn-lt"/>
                <a:ea typeface="+mn-ea"/>
              </a:rPr>
              <a:t>MD 107 Finland</a:t>
            </a:r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osoitt.</a:t>
            </a:r>
          </a:p>
        </p:txBody>
      </p:sp>
      <p:sp>
        <p:nvSpPr>
          <p:cNvPr id="8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EA5A3-F7BC-431F-9E91-F721A372D939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849D8-13F1-40C8-9ECF-9CF8751F17C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973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5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689BB-1605-4AFF-87AA-9DA84642C1EB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A4977-2A75-4D4C-81E6-AC060C580FA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8125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5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AADD1-A781-42C5-916F-D5220344CD9A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20C4B-8390-4048-9B05-DF94917058F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4291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E3BCD-CFF1-4993-9B0C-0A9B780F9875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E0C51-DB5D-4B41-BEE1-865D831B792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89850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7B6AB-7B38-4624-A689-1048297053B9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00DE2-2046-4F36-AEA0-98901D6E782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055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A0C07-300D-4C2B-BB14-4C1D66037BA9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FF31D-937D-4CE5-B45E-5D5A760C20F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093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D616F-7D13-4FFD-9070-B08E924EF1C0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9A8A1-736A-44A9-944E-C169206D951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5516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84C87-78BE-4F62-AD44-7C28ED862147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C1265-94FC-44F1-8ED0-ABCF6A78D05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0801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0A944-D57A-4E04-AA29-D4C57674127F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EF9DE-8FFA-4C11-9A61-220A1CE5B65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54218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DD4E8-1E91-4955-814B-C54344743FBC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AE16D-CC04-4322-B43A-276AB9CA68D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83439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6D17F-6D30-466F-A574-3A3B4F8A0793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1979B-D0AC-44F9-BE31-B9988688276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5185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uusi_perustpohja_yliö_p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939"/>
          <a:stretch>
            <a:fillRect/>
          </a:stretch>
        </p:blipFill>
        <p:spPr bwMode="auto">
          <a:xfrm>
            <a:off x="-12700" y="0"/>
            <a:ext cx="992346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orakulmio 11"/>
          <p:cNvSpPr/>
          <p:nvPr userDrawn="1"/>
        </p:nvSpPr>
        <p:spPr>
          <a:xfrm>
            <a:off x="4763" y="6488113"/>
            <a:ext cx="9906000" cy="11271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Päiväyksen paikkamerkki 3"/>
          <p:cNvSpPr>
            <a:spLocks noGrp="1"/>
          </p:cNvSpPr>
          <p:nvPr>
            <p:ph type="dt" sz="half" idx="10"/>
          </p:nvPr>
        </p:nvSpPr>
        <p:spPr>
          <a:xfrm>
            <a:off x="180975" y="6540500"/>
            <a:ext cx="14525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6D062-9FAE-4C1C-8B71-9E9276A8893C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497138" y="6545263"/>
            <a:ext cx="48895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6C361-0B52-4349-BC0B-D44A79B26DA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07295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3DDA7-B545-47D7-810D-323BA2E960AA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6C9D6-1855-4BCE-9B24-32126BFA6F3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78177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97AEA-93E9-44BB-B40E-E882B77F05C5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164E8-41F0-4856-A749-473DBD3767D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11837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323AB-AD07-4080-832C-C9B02F7DA9D6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0AC4A-2C01-4A35-8FC6-4CD15C7C959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7351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osoittamalla</a:t>
            </a: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5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0E35C-ECF9-4E9D-B6C3-684A415204C4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3AD12-5A7F-4F24-BBF9-74BB26BE3EB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997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6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448FA-720A-473D-BFDF-35D3B6A404BF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0F919-5E9F-40FF-A9C1-174E491D85A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6957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osoittamalla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osoittamalla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8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9DCE5-D2BD-446C-8D32-24B85A99C07E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C24B8-0B36-461D-9671-4E0BDBD7386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6842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F17C6-9508-448B-A164-3F8C20BA4998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1E599-1CE6-4888-B705-5A824549CFB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8566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3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6AE4A-13BC-4FF4-8E40-57E3B0DA7562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496F3-40D6-4535-A405-558A72CEF12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6316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osoittamalla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6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98486-5264-4603-8A2C-E31558777DB4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434D0-A23A-45D5-B20F-D277643734C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55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osoittamalla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6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5DD34-0AE6-44E5-85BA-0130F145B7A0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82BD1-4C14-48CC-BBB3-318F9EBB35C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1108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/>
          <p:cNvSpPr/>
          <p:nvPr userDrawn="1"/>
        </p:nvSpPr>
        <p:spPr>
          <a:xfrm>
            <a:off x="4763" y="6488113"/>
            <a:ext cx="9906000" cy="11271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0" y="6545263"/>
            <a:ext cx="98948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7F7F7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180975" y="6540500"/>
            <a:ext cx="8969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7F7F7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E8FCDBF-04BF-47F1-99F6-2F9C97A30816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583488" y="6545263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7F7F7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CD44C50-AB3C-4B14-884D-4BB0377B060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2054" name="Kuva 16" descr="pp_yliö_perustyyli_200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28"/>
          <a:stretch>
            <a:fillRect/>
          </a:stretch>
        </p:blipFill>
        <p:spPr bwMode="auto">
          <a:xfrm>
            <a:off x="0" y="0"/>
            <a:ext cx="9885363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Otsikon paikkamerkki 1"/>
          <p:cNvSpPr>
            <a:spLocks noGrp="1"/>
          </p:cNvSpPr>
          <p:nvPr>
            <p:ph type="title"/>
          </p:nvPr>
        </p:nvSpPr>
        <p:spPr bwMode="auto">
          <a:xfrm>
            <a:off x="495300" y="922338"/>
            <a:ext cx="8915400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/>
              <a:t>Muokkaa perustyylejä osoitt.</a:t>
            </a:r>
          </a:p>
        </p:txBody>
      </p:sp>
      <p:sp>
        <p:nvSpPr>
          <p:cNvPr id="2056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95300" y="2036763"/>
            <a:ext cx="8915400" cy="426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/>
              <a:t>Muokkaa tekstin perustyylejä osoittamalla</a:t>
            </a:r>
          </a:p>
          <a:p>
            <a:pPr lvl="1"/>
            <a:r>
              <a:rPr lang="fi-FI" altLang="en-US"/>
              <a:t>toinen taso</a:t>
            </a:r>
          </a:p>
          <a:p>
            <a:pPr lvl="2"/>
            <a:r>
              <a:rPr lang="fi-FI" altLang="en-US"/>
              <a:t>kolmas taso</a:t>
            </a:r>
          </a:p>
          <a:p>
            <a:pPr lvl="3"/>
            <a:r>
              <a:rPr lang="fi-FI" altLang="en-US"/>
              <a:t>neljäs taso</a:t>
            </a:r>
          </a:p>
          <a:p>
            <a:pPr lvl="4"/>
            <a:r>
              <a:rPr lang="fi-FI" altLang="en-US"/>
              <a:t>viides taso</a:t>
            </a:r>
            <a:fld id="{839DE864-5C19-4808-B470-B1B300270926}" type="datetime1">
              <a:rPr lang="fi-FI" altLang="en-US" smtClean="0"/>
              <a:pPr lvl="4"/>
              <a:t>6.3.2015</a:t>
            </a:fld>
            <a:endParaRPr lang="fi-FI" altLang="en-US"/>
          </a:p>
          <a:p>
            <a:pPr lvl="4"/>
            <a:endParaRPr lang="fi-FI" altLang="en-US"/>
          </a:p>
        </p:txBody>
      </p:sp>
      <p:sp>
        <p:nvSpPr>
          <p:cNvPr id="15" name="Tekstiruutu 14"/>
          <p:cNvSpPr txBox="1"/>
          <p:nvPr userDrawn="1"/>
        </p:nvSpPr>
        <p:spPr>
          <a:xfrm>
            <a:off x="925513" y="241300"/>
            <a:ext cx="4986337" cy="568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lvl="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900" dirty="0">
                <a:solidFill>
                  <a:schemeClr val="bg1"/>
                </a:solidFill>
                <a:latin typeface="+mn-lt"/>
                <a:ea typeface="+mn-ea"/>
              </a:rPr>
              <a:t>Lions </a:t>
            </a:r>
            <a:r>
              <a:rPr lang="fi-FI" sz="1900" dirty="0" err="1">
                <a:solidFill>
                  <a:schemeClr val="bg1"/>
                </a:solidFill>
                <a:latin typeface="+mn-lt"/>
                <a:ea typeface="+mn-ea"/>
              </a:rPr>
              <a:t>Clubs</a:t>
            </a:r>
            <a:r>
              <a:rPr lang="fi-FI" sz="1900" dirty="0">
                <a:solidFill>
                  <a:schemeClr val="bg1"/>
                </a:solidFill>
                <a:latin typeface="+mn-lt"/>
                <a:ea typeface="+mn-ea"/>
              </a:rPr>
              <a:t> International</a:t>
            </a:r>
          </a:p>
          <a:p>
            <a:pPr marL="0" lvl="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200" dirty="0">
                <a:solidFill>
                  <a:schemeClr val="accent3"/>
                </a:solidFill>
                <a:latin typeface="+mn-lt"/>
                <a:ea typeface="+mn-ea"/>
              </a:rPr>
              <a:t>MD 107 Finland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Geneva" pitchFamily="48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3000" kern="1200">
          <a:solidFill>
            <a:schemeClr val="tx1"/>
          </a:solidFill>
          <a:latin typeface="+mn-lt"/>
          <a:ea typeface="Geneva" pitchFamily="48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Geneva" pitchFamily="48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EBC318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Geneva" pitchFamily="48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Geneva" pitchFamily="4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Geneva" pitchFamily="4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/>
              <a:t>Muokkaa tekstin perustyylejä napsauttamalla</a:t>
            </a:r>
          </a:p>
          <a:p>
            <a:pPr lvl="1"/>
            <a:r>
              <a:rPr lang="fi-FI" altLang="en-US"/>
              <a:t>toinen taso</a:t>
            </a:r>
          </a:p>
          <a:p>
            <a:pPr lvl="2"/>
            <a:r>
              <a:rPr lang="fi-FI" altLang="en-US"/>
              <a:t>kolmas taso</a:t>
            </a:r>
          </a:p>
          <a:p>
            <a:pPr lvl="3"/>
            <a:r>
              <a:rPr lang="fi-FI" altLang="en-US"/>
              <a:t>neljäs taso</a:t>
            </a:r>
          </a:p>
          <a:p>
            <a:pPr lvl="4"/>
            <a:r>
              <a:rPr lang="fi-FI" altLang="en-US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79016A-C42F-4B1C-BF17-835B83D1B1E0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i-FI"/>
              <a:t>Copyright Varpu Ylhäinen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89161A3-0E05-4D55-B230-D8C39CFE2FC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74766" y="2130426"/>
            <a:ext cx="8752114" cy="1470025"/>
          </a:xfrm>
        </p:spPr>
        <p:txBody>
          <a:bodyPr/>
          <a:lstStyle/>
          <a:p>
            <a:r>
              <a:rPr lang="fi-FI" b="1" dirty="0"/>
              <a:t>Tavoitteet ja niiden saavuttaminen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512129" y="4870268"/>
            <a:ext cx="4650921" cy="1243149"/>
          </a:xfrm>
        </p:spPr>
        <p:txBody>
          <a:bodyPr/>
          <a:lstStyle/>
          <a:p>
            <a:pPr algn="l"/>
            <a:endParaRPr lang="fi-FI" dirty="0">
              <a:solidFill>
                <a:schemeClr val="accent3"/>
              </a:solidFill>
            </a:endParaRPr>
          </a:p>
          <a:p>
            <a:pPr algn="l"/>
            <a:r>
              <a:rPr lang="fi-FI" dirty="0">
                <a:solidFill>
                  <a:schemeClr val="accent3"/>
                </a:solidFill>
              </a:rPr>
              <a:t>PDG Jukka Kärkkäinen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>
          <a:xfrm>
            <a:off x="495300" y="644525"/>
            <a:ext cx="8915400" cy="927100"/>
          </a:xfrm>
        </p:spPr>
        <p:txBody>
          <a:bodyPr/>
          <a:lstStyle/>
          <a:p>
            <a:pPr>
              <a:buFontTx/>
              <a:buChar char="•"/>
            </a:pPr>
            <a:br>
              <a:rPr lang="fi-FI" altLang="en-US" dirty="0"/>
            </a:br>
            <a:r>
              <a:rPr lang="fi-FI" altLang="en-US" sz="3600" dirty="0"/>
              <a:t>Toimintasuunnitelma</a:t>
            </a:r>
            <a:r>
              <a:rPr lang="fi-FI" altLang="en-US" sz="3200" dirty="0"/>
              <a:t> </a:t>
            </a:r>
            <a:br>
              <a:rPr lang="fi-FI" altLang="en-US" sz="3200" dirty="0"/>
            </a:br>
            <a:r>
              <a:rPr lang="fi-FI" altLang="en-US" sz="2000" dirty="0"/>
              <a:t>Yksi mahdollinen tapa jäsentää suunnitelma voisi olla:</a:t>
            </a:r>
            <a:br>
              <a:rPr lang="fi-FI" altLang="en-US" sz="3200" dirty="0"/>
            </a:br>
            <a:endParaRPr lang="en-US" altLang="en-US" sz="3200" dirty="0"/>
          </a:p>
        </p:txBody>
      </p:sp>
      <p:sp>
        <p:nvSpPr>
          <p:cNvPr id="17411" name="Content Placeholder 5"/>
          <p:cNvSpPr>
            <a:spLocks noGrp="1"/>
          </p:cNvSpPr>
          <p:nvPr>
            <p:ph idx="1"/>
          </p:nvPr>
        </p:nvSpPr>
        <p:spPr>
          <a:xfrm>
            <a:off x="495300" y="1599067"/>
            <a:ext cx="8915400" cy="45767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fi-FI" altLang="en-US" sz="2800" dirty="0"/>
              <a:t>1. Piirin toiminnan tarkoitus ja visio tulevasta</a:t>
            </a:r>
          </a:p>
          <a:p>
            <a:pPr>
              <a:buFont typeface="Arial" charset="0"/>
              <a:buNone/>
            </a:pPr>
            <a:r>
              <a:rPr lang="fi-FI" altLang="en-US" sz="2800" dirty="0"/>
              <a:t>2. Tulevan toimintakauden haasteet ja mahdollisuudet</a:t>
            </a:r>
          </a:p>
          <a:p>
            <a:pPr>
              <a:buFont typeface="Arial" charset="0"/>
              <a:buNone/>
            </a:pPr>
            <a:r>
              <a:rPr lang="fi-FI" altLang="en-US" sz="2800" dirty="0"/>
              <a:t>3. Piirin toiminnan painopistealueet</a:t>
            </a:r>
          </a:p>
          <a:p>
            <a:pPr lvl="1"/>
            <a:r>
              <a:rPr lang="fi-FI" altLang="en-US" sz="2400" dirty="0"/>
              <a:t>Painopiste A: tavoitteet ja toimenpiteet</a:t>
            </a:r>
          </a:p>
          <a:p>
            <a:pPr lvl="1"/>
            <a:r>
              <a:rPr lang="fi-FI" altLang="en-US" sz="2400" dirty="0"/>
              <a:t>Painopiste B: tavoitteet ja toimenpiteet</a:t>
            </a:r>
          </a:p>
          <a:p>
            <a:pPr>
              <a:buFont typeface="Arial" charset="0"/>
              <a:buNone/>
            </a:pPr>
            <a:r>
              <a:rPr lang="fi-FI" altLang="en-US" sz="2800" dirty="0"/>
              <a:t>4. Piirin sisäinen toiminta</a:t>
            </a:r>
          </a:p>
          <a:p>
            <a:pPr lvl="1"/>
            <a:r>
              <a:rPr lang="fi-FI" altLang="en-US" sz="2400" dirty="0"/>
              <a:t>Kokoukset</a:t>
            </a:r>
          </a:p>
          <a:p>
            <a:pPr lvl="1"/>
            <a:r>
              <a:rPr lang="fi-FI" altLang="en-US" sz="2400" dirty="0"/>
              <a:t>Jäsenhankinta ja sitouttaminen</a:t>
            </a:r>
          </a:p>
          <a:p>
            <a:pPr lvl="1"/>
            <a:r>
              <a:rPr lang="fi-FI" altLang="en-US" sz="2400" dirty="0"/>
              <a:t>Koulutus  </a:t>
            </a:r>
          </a:p>
          <a:p>
            <a:pPr lvl="1"/>
            <a:r>
              <a:rPr lang="fi-FI" altLang="en-US" sz="2400" dirty="0"/>
              <a:t>Tilaisuudet ja tapahtumat</a:t>
            </a:r>
          </a:p>
          <a:p>
            <a:endParaRPr lang="en-US" altLang="en-US" dirty="0"/>
          </a:p>
        </p:txBody>
      </p:sp>
      <p:sp>
        <p:nvSpPr>
          <p:cNvPr id="17412" name="Date Placeholder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9pPr>
          </a:lstStyle>
          <a:p>
            <a:pPr eaLnBrk="1" hangingPunct="1"/>
            <a:fld id="{2CB455F7-3AD2-4CF3-863C-449885733874}" type="datetime1">
              <a:rPr lang="fi-FI" altLang="en-US" smtClean="0">
                <a:solidFill>
                  <a:srgbClr val="7F7F7F"/>
                </a:solidFill>
              </a:rPr>
              <a:pPr eaLnBrk="1" hangingPunct="1"/>
              <a:t>27.10.2019</a:t>
            </a:fld>
            <a:endParaRPr lang="fi-FI" altLang="en-US">
              <a:solidFill>
                <a:srgbClr val="7F7F7F"/>
              </a:solidFill>
            </a:endParaRPr>
          </a:p>
        </p:txBody>
      </p:sp>
      <p:sp>
        <p:nvSpPr>
          <p:cNvPr id="17413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9pPr>
          </a:lstStyle>
          <a:p>
            <a:pPr eaLnBrk="1" hangingPunct="1"/>
            <a:r>
              <a:rPr lang="fi-FI" altLang="en-US">
                <a:solidFill>
                  <a:srgbClr val="7F7F7F"/>
                </a:solidFill>
              </a:rPr>
              <a:t>Copyright Varpu Ylhäinen</a:t>
            </a:r>
          </a:p>
        </p:txBody>
      </p:sp>
      <p:sp>
        <p:nvSpPr>
          <p:cNvPr id="1741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9pPr>
          </a:lstStyle>
          <a:p>
            <a:pPr eaLnBrk="1" hangingPunct="1"/>
            <a:fld id="{799A417E-ABAA-47BE-8A7D-A19650B68B45}" type="slidenum">
              <a:rPr lang="fi-FI" altLang="en-US" smtClean="0">
                <a:solidFill>
                  <a:srgbClr val="7F7F7F"/>
                </a:solidFill>
              </a:rPr>
              <a:pPr eaLnBrk="1" hangingPunct="1"/>
              <a:t>10</a:t>
            </a:fld>
            <a:endParaRPr lang="fi-FI" altLang="en-US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95300" y="1068388"/>
            <a:ext cx="9240838" cy="5233987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fi-FI" sz="2800" dirty="0"/>
              <a:t>5. Piirin ulkoinen toiminta</a:t>
            </a:r>
          </a:p>
          <a:p>
            <a:pPr lvl="1">
              <a:defRPr/>
            </a:pPr>
            <a:r>
              <a:rPr lang="fi-FI" sz="2400" dirty="0"/>
              <a:t>Piirin näkyvyyden lisääminen: yleisötapahtumat, klubin kotisivut, lehdet, sosiaalinen media </a:t>
            </a:r>
          </a:p>
          <a:p>
            <a:pPr lvl="1">
              <a:defRPr/>
            </a:pPr>
            <a:r>
              <a:rPr lang="fi-FI" sz="2400" dirty="0"/>
              <a:t>Yhteistyösuhteet</a:t>
            </a:r>
          </a:p>
          <a:p>
            <a:pPr lvl="1">
              <a:defRPr/>
            </a:pPr>
            <a:r>
              <a:rPr lang="fi-FI" sz="2400" dirty="0"/>
              <a:t>Vaikuttaminen yhteiskunnassa ja järjestöissä </a:t>
            </a:r>
          </a:p>
          <a:p>
            <a:pPr>
              <a:buFont typeface="Arial" charset="0"/>
              <a:buNone/>
              <a:defRPr/>
            </a:pPr>
            <a:r>
              <a:rPr lang="fi-FI" sz="2800" dirty="0"/>
              <a:t>6. Viestintä</a:t>
            </a:r>
          </a:p>
          <a:p>
            <a:pPr lvl="1">
              <a:defRPr/>
            </a:pPr>
            <a:r>
              <a:rPr lang="fi-FI" sz="2400" dirty="0"/>
              <a:t>Sisäinen/ulkoinen,  piirikuvernöörin kirjeet, piirin vuosikello </a:t>
            </a:r>
          </a:p>
          <a:p>
            <a:pPr lvl="1">
              <a:defRPr/>
            </a:pPr>
            <a:r>
              <a:rPr lang="fi-FI" sz="2400" dirty="0"/>
              <a:t>Kotisivut, oma lehti, sosiaalinen media, jäsenkirje</a:t>
            </a:r>
          </a:p>
          <a:p>
            <a:pPr>
              <a:buFont typeface="Arial" charset="0"/>
              <a:buNone/>
              <a:defRPr/>
            </a:pPr>
            <a:r>
              <a:rPr lang="fi-FI" sz="2800" dirty="0"/>
              <a:t>7. Toiminnan järjestelmällinen  mittaaminen ja kehittäminen. Nimeä tekijät ja anna aikataulut.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fi-FI" sz="2800" dirty="0"/>
              <a:t>8. Talousarvio kaikesta yllä mainitusta</a:t>
            </a:r>
          </a:p>
          <a:p>
            <a:pPr>
              <a:buFont typeface="Arial" charset="0"/>
              <a:buNone/>
              <a:defRPr/>
            </a:pPr>
            <a:endParaRPr lang="en-US" sz="2800" dirty="0"/>
          </a:p>
          <a:p>
            <a:pPr>
              <a:defRPr/>
            </a:pPr>
            <a:endParaRPr lang="en-US" sz="2800" dirty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9pPr>
          </a:lstStyle>
          <a:p>
            <a:pPr eaLnBrk="1" hangingPunct="1"/>
            <a:fld id="{3396381A-D5EC-4322-9EA6-639F7FE50F97}" type="datetime1">
              <a:rPr lang="fi-FI" altLang="en-US" smtClean="0">
                <a:solidFill>
                  <a:srgbClr val="7F7F7F"/>
                </a:solidFill>
              </a:rPr>
              <a:pPr eaLnBrk="1" hangingPunct="1"/>
              <a:t>27.10.2019</a:t>
            </a:fld>
            <a:endParaRPr lang="fi-FI" altLang="en-US">
              <a:solidFill>
                <a:srgbClr val="7F7F7F"/>
              </a:solidFill>
            </a:endParaRPr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9pPr>
          </a:lstStyle>
          <a:p>
            <a:pPr eaLnBrk="1" hangingPunct="1"/>
            <a:r>
              <a:rPr lang="fi-FI" altLang="en-US">
                <a:solidFill>
                  <a:srgbClr val="7F7F7F"/>
                </a:solidFill>
              </a:rPr>
              <a:t>Copyright Varpu Ylhäinen</a:t>
            </a: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48" charset="-128"/>
              </a:defRPr>
            </a:lvl9pPr>
          </a:lstStyle>
          <a:p>
            <a:pPr eaLnBrk="1" hangingPunct="1"/>
            <a:fld id="{DA761FD6-09EC-48A6-B571-92938753E1AE}" type="slidenum">
              <a:rPr lang="fi-FI" altLang="en-US" smtClean="0">
                <a:solidFill>
                  <a:srgbClr val="7F7F7F"/>
                </a:solidFill>
              </a:rPr>
              <a:pPr eaLnBrk="1" hangingPunct="1"/>
              <a:t>11</a:t>
            </a:fld>
            <a:endParaRPr lang="fi-FI" altLang="en-US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Piirikuvernööri Lions-järjestössä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Kansainvälisen järjestömme keskeisin henkilö</a:t>
            </a:r>
          </a:p>
          <a:p>
            <a:r>
              <a:rPr lang="fi-FI" dirty="0"/>
              <a:t>Järjestön johdosta suora linkki klubeihin</a:t>
            </a:r>
          </a:p>
          <a:p>
            <a:r>
              <a:rPr lang="fi-FI" dirty="0"/>
              <a:t>Päämaja panostaa resursseja ja odottaa saavansa vastinetta</a:t>
            </a:r>
          </a:p>
          <a:p>
            <a:r>
              <a:rPr lang="fi-FI" dirty="0"/>
              <a:t>Piirin johtaminen on ydintehtävä</a:t>
            </a:r>
          </a:p>
          <a:p>
            <a:r>
              <a:rPr lang="fi-FI" dirty="0"/>
              <a:t>Johtaminen on valtaa ja sitä tulee käyttää</a:t>
            </a:r>
          </a:p>
          <a:p>
            <a:r>
              <a:rPr lang="fi-FI" dirty="0"/>
              <a:t>Vapaaehtoisjärjestön johtamisessa on erityispiirteensä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C6D062-9FAE-4C1C-8B71-9E9276A8893C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6C361-0B52-4349-BC0B-D44A79B26DA6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Arvioi piirin nykyinen tila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Onko piirillä pitkän tähtäimen suunnitelma</a:t>
            </a:r>
          </a:p>
          <a:p>
            <a:r>
              <a:rPr lang="fi-FI" dirty="0"/>
              <a:t>Jos on, vastaako se näkemystäsi menestyksekkäästä toiminnasta, vai onko sitä tarpeen tarkistaa</a:t>
            </a:r>
          </a:p>
          <a:p>
            <a:r>
              <a:rPr lang="fi-FI" dirty="0"/>
              <a:t>Onko piirin toiminnoissa karsittavaa</a:t>
            </a:r>
          </a:p>
          <a:p>
            <a:r>
              <a:rPr lang="fi-FI" dirty="0"/>
              <a:t>Mikä on tuleva painopistealueesi</a:t>
            </a:r>
          </a:p>
          <a:p>
            <a:r>
              <a:rPr lang="fi-FI" dirty="0"/>
              <a:t>Mitä uutta haluat toteuttaa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C6D062-9FAE-4C1C-8B71-9E9276A8893C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6C361-0B52-4349-BC0B-D44A79B26DA6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Tavoitteet (</a:t>
            </a:r>
            <a:r>
              <a:rPr lang="fi-FI" dirty="0" err="1"/>
              <a:t>Spesific</a:t>
            </a:r>
            <a:r>
              <a:rPr lang="fi-FI" dirty="0"/>
              <a:t>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Piirikuvernöörillä on paljon rutiiniluotoisia tehtäviä, erota niiden hoitaminen kaudelle asettamiesi tavoitteiden saavuttamisesta</a:t>
            </a:r>
          </a:p>
          <a:p>
            <a:r>
              <a:rPr lang="fi-FI" dirty="0"/>
              <a:t>Asettamasi tavoitteen tulee olla riittävän yksilöity, tällöin se on tarkka ja helposti omaksuttavissa, esim. luodaan esitelmäpankki klubien käyttöön (vs. parannetaan klubiviihtyvyyttä)</a:t>
            </a:r>
          </a:p>
          <a:p>
            <a:r>
              <a:rPr lang="fi-FI" dirty="0"/>
              <a:t>Klubien on helpompi sitoutua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C6D062-9FAE-4C1C-8B71-9E9276A8893C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6C361-0B52-4349-BC0B-D44A79B26DA6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Tavoitteet (Mitattavat)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Aseta mitattavissa olevat tavoitteet</a:t>
            </a:r>
          </a:p>
          <a:p>
            <a:r>
              <a:rPr lang="fi-FI" dirty="0"/>
              <a:t>Asiat, joita mitataan, kehittyvät</a:t>
            </a:r>
          </a:p>
          <a:p>
            <a:r>
              <a:rPr lang="fi-FI" dirty="0"/>
              <a:t>Kauden aikana ja sen päätyttyä on mahdollista arvioida, kuinka hyvin tavoitteisiin päästiin</a:t>
            </a:r>
          </a:p>
          <a:p>
            <a:r>
              <a:rPr lang="fi-FI" dirty="0"/>
              <a:t>Tämä on arvokasta tietoa myös tuleville kausille</a:t>
            </a:r>
          </a:p>
          <a:p>
            <a:r>
              <a:rPr lang="fi-FI" dirty="0"/>
              <a:t>Jäsentavoite numeroina</a:t>
            </a:r>
          </a:p>
          <a:p>
            <a:r>
              <a:rPr lang="fi-FI" dirty="0"/>
              <a:t>Koulutukseen osallistuneiden määrä</a:t>
            </a:r>
          </a:p>
          <a:p>
            <a:pPr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C6D062-9FAE-4C1C-8B71-9E9276A8893C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6C361-0B52-4349-BC0B-D44A79B26DA6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Tavoitteet (Toiminnalliset)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Toiminnalliset tavoitteet ovat hyviä</a:t>
            </a:r>
          </a:p>
          <a:p>
            <a:r>
              <a:rPr lang="fi-FI" dirty="0"/>
              <a:t>Toiminta luo aktiivisen ilmapiirin, </a:t>
            </a:r>
            <a:br>
              <a:rPr lang="fi-FI" dirty="0"/>
            </a:br>
            <a:r>
              <a:rPr lang="fi-FI" dirty="0"/>
              <a:t>esim. piiri järjestää jäsenseminaarin syyskaudella</a:t>
            </a:r>
          </a:p>
          <a:p>
            <a:r>
              <a:rPr lang="fi-FI" dirty="0"/>
              <a:t>Toimintaan on helpompi saada ihmisiä mukaan</a:t>
            </a:r>
          </a:p>
          <a:p>
            <a:r>
              <a:rPr lang="fi-FI" dirty="0"/>
              <a:t>Vastuullinen taho tai henkilö on hyvä asettaa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C6D062-9FAE-4C1C-8B71-9E9276A8893C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6C361-0B52-4349-BC0B-D44A79B26DA6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Tavoitteet (Realistiset)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Realismi on viisautta ja sopii suomalaisille</a:t>
            </a:r>
          </a:p>
          <a:p>
            <a:r>
              <a:rPr lang="fi-FI" dirty="0"/>
              <a:t>Tavoitteen (tavoitteellinen) tulee kuitenkin olla ponnisteluja vaativa</a:t>
            </a:r>
          </a:p>
          <a:p>
            <a:r>
              <a:rPr lang="fi-FI" dirty="0"/>
              <a:t>Esim. jäsentavoite ei voi olla negatiivinen</a:t>
            </a:r>
          </a:p>
          <a:p>
            <a:r>
              <a:rPr lang="fi-FI" dirty="0"/>
              <a:t>Realismi tuo tavoitteen sille etäisyydelle, että se on mahdollinen, mutta ei itsestään selvästi saavutettavissa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C6D062-9FAE-4C1C-8B71-9E9276A8893C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6C361-0B52-4349-BC0B-D44A79B26DA6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Tavoitteet (Aikaan sidotut)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Tavoitteille tulisi asettaa aikataulutus välitavoitteineen</a:t>
            </a:r>
          </a:p>
          <a:p>
            <a:r>
              <a:rPr lang="fi-FI" dirty="0"/>
              <a:t>Tällöin on mahdollista seurata siihen pääsyä silloin, kun asiaan voi vielä vaikuttaa</a:t>
            </a:r>
          </a:p>
          <a:p>
            <a:r>
              <a:rPr lang="fi-FI" dirty="0"/>
              <a:t>Aikataulut tuovat selkärankaa projekteille ja edistymistä on piirin johdon mahdollista valvoa</a:t>
            </a:r>
          </a:p>
          <a:p>
            <a:r>
              <a:rPr lang="fi-FI" dirty="0"/>
              <a:t>Helpottaa myös tekijää, koska askelmerkit ovat olemassa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C6D062-9FAE-4C1C-8B71-9E9276A8893C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6C361-0B52-4349-BC0B-D44A79B26DA6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Teidän vuotenne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Tavoitteet määrittelevät toimintasuunnitelman rungon</a:t>
            </a:r>
          </a:p>
          <a:p>
            <a:r>
              <a:rPr lang="fi-FI" dirty="0"/>
              <a:t>Tavoitteet ja niiden toteutuminen määrittävät sen, mistä teidät tullaan muistamaan</a:t>
            </a:r>
          </a:p>
          <a:p>
            <a:r>
              <a:rPr lang="fi-FI" dirty="0"/>
              <a:t>Tavoitteet mahdollistavat teille viedä lionstoimintaa mittanne verran eteenpäin ja tuoda oma näkemyksenne esille</a:t>
            </a:r>
          </a:p>
          <a:p>
            <a:r>
              <a:rPr lang="fi-FI" dirty="0"/>
              <a:t>S.M.A.R.T.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C6D062-9FAE-4C1C-8B71-9E9276A8893C}" type="datetime1">
              <a:rPr lang="fi-FI" smtClean="0"/>
              <a:pPr>
                <a:defRPr/>
              </a:pPr>
              <a:t>27.10.2019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6C361-0B52-4349-BC0B-D44A79B26DA6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Mukautettu 1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153F82"/>
      </a:accent1>
      <a:accent2>
        <a:srgbClr val="8FD9FB"/>
      </a:accent2>
      <a:accent3>
        <a:srgbClr val="EBC318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10487</TotalTime>
  <Words>407</Words>
  <Application>Microsoft Office PowerPoint</Application>
  <PresentationFormat>A4-paperi (210 x 297 mm)</PresentationFormat>
  <Paragraphs>89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11</vt:i4>
      </vt:variant>
    </vt:vector>
  </HeadingPairs>
  <TitlesOfParts>
    <vt:vector size="15" baseType="lpstr">
      <vt:lpstr>Arial</vt:lpstr>
      <vt:lpstr>Calibri</vt:lpstr>
      <vt:lpstr>Office-teema</vt:lpstr>
      <vt:lpstr>Mukautettu suunnittelumalli</vt:lpstr>
      <vt:lpstr>Tavoitteet ja niiden saavuttaminen</vt:lpstr>
      <vt:lpstr>Piirikuvernööri Lions-järjestössä</vt:lpstr>
      <vt:lpstr>Arvioi piirin nykyinen tila</vt:lpstr>
      <vt:lpstr>Tavoitteet (Spesific)</vt:lpstr>
      <vt:lpstr>Tavoitteet (Mitattavat)</vt:lpstr>
      <vt:lpstr>Tavoitteet (Toiminnalliset)</vt:lpstr>
      <vt:lpstr>Tavoitteet (Realistiset)</vt:lpstr>
      <vt:lpstr>Tavoitteet (Aikaan sidotut)</vt:lpstr>
      <vt:lpstr>Teidän vuotenne</vt:lpstr>
      <vt:lpstr> Toimintasuunnitelma  Yksi mahdollinen tapa jäsentää suunnitelma voisi olla: </vt:lpstr>
      <vt:lpstr>PowerPoint-esitys</vt:lpstr>
    </vt:vector>
  </TitlesOfParts>
  <Company>Mainoscraft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Anita Lahtinen</dc:creator>
  <cp:lastModifiedBy>Leena Lehtonen</cp:lastModifiedBy>
  <cp:revision>63</cp:revision>
  <cp:lastPrinted>2010-04-26T13:07:55Z</cp:lastPrinted>
  <dcterms:created xsi:type="dcterms:W3CDTF">2010-05-05T13:07:17Z</dcterms:created>
  <dcterms:modified xsi:type="dcterms:W3CDTF">2019-10-27T07:02:01Z</dcterms:modified>
</cp:coreProperties>
</file>